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0058400" cy="7772400"/>
  <p:notesSz cx="10058400" cy="7772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This</a:t>
            </a:r>
            <a:r>
              <a:rPr dirty="0" spc="-25"/>
              <a:t> </a:t>
            </a:r>
            <a:r>
              <a:rPr dirty="0"/>
              <a:t>institution</a:t>
            </a:r>
            <a:r>
              <a:rPr dirty="0" spc="10"/>
              <a:t> </a:t>
            </a:r>
            <a:r>
              <a:rPr dirty="0"/>
              <a:t>is</a:t>
            </a:r>
            <a:r>
              <a:rPr dirty="0" spc="-20"/>
              <a:t> </a:t>
            </a:r>
            <a:r>
              <a:rPr dirty="0"/>
              <a:t>an</a:t>
            </a:r>
            <a:r>
              <a:rPr dirty="0" spc="5"/>
              <a:t> </a:t>
            </a:r>
            <a:r>
              <a:rPr dirty="0"/>
              <a:t>equal opportunity</a:t>
            </a:r>
            <a:r>
              <a:rPr dirty="0" spc="-30"/>
              <a:t> </a:t>
            </a:r>
            <a:r>
              <a:rPr dirty="0" spc="-10"/>
              <a:t>provider.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This</a:t>
            </a:r>
            <a:r>
              <a:rPr dirty="0" spc="-25"/>
              <a:t> </a:t>
            </a:r>
            <a:r>
              <a:rPr dirty="0"/>
              <a:t>institution</a:t>
            </a:r>
            <a:r>
              <a:rPr dirty="0" spc="10"/>
              <a:t> </a:t>
            </a:r>
            <a:r>
              <a:rPr dirty="0"/>
              <a:t>is</a:t>
            </a:r>
            <a:r>
              <a:rPr dirty="0" spc="-20"/>
              <a:t> </a:t>
            </a:r>
            <a:r>
              <a:rPr dirty="0"/>
              <a:t>an</a:t>
            </a:r>
            <a:r>
              <a:rPr dirty="0" spc="5"/>
              <a:t> </a:t>
            </a:r>
            <a:r>
              <a:rPr dirty="0"/>
              <a:t>equal opportunity</a:t>
            </a:r>
            <a:r>
              <a:rPr dirty="0" spc="-30"/>
              <a:t> </a:t>
            </a:r>
            <a:r>
              <a:rPr dirty="0" spc="-10"/>
              <a:t>provider.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This</a:t>
            </a:r>
            <a:r>
              <a:rPr dirty="0" spc="-25"/>
              <a:t> </a:t>
            </a:r>
            <a:r>
              <a:rPr dirty="0"/>
              <a:t>institution</a:t>
            </a:r>
            <a:r>
              <a:rPr dirty="0" spc="10"/>
              <a:t> </a:t>
            </a:r>
            <a:r>
              <a:rPr dirty="0"/>
              <a:t>is</a:t>
            </a:r>
            <a:r>
              <a:rPr dirty="0" spc="-20"/>
              <a:t> </a:t>
            </a:r>
            <a:r>
              <a:rPr dirty="0"/>
              <a:t>an</a:t>
            </a:r>
            <a:r>
              <a:rPr dirty="0" spc="5"/>
              <a:t> </a:t>
            </a:r>
            <a:r>
              <a:rPr dirty="0"/>
              <a:t>equal opportunity</a:t>
            </a:r>
            <a:r>
              <a:rPr dirty="0" spc="-30"/>
              <a:t> </a:t>
            </a:r>
            <a:r>
              <a:rPr dirty="0" spc="-10"/>
              <a:t>provider.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This</a:t>
            </a:r>
            <a:r>
              <a:rPr dirty="0" spc="-25"/>
              <a:t> </a:t>
            </a:r>
            <a:r>
              <a:rPr dirty="0"/>
              <a:t>institution</a:t>
            </a:r>
            <a:r>
              <a:rPr dirty="0" spc="10"/>
              <a:t> </a:t>
            </a:r>
            <a:r>
              <a:rPr dirty="0"/>
              <a:t>is</a:t>
            </a:r>
            <a:r>
              <a:rPr dirty="0" spc="-20"/>
              <a:t> </a:t>
            </a:r>
            <a:r>
              <a:rPr dirty="0"/>
              <a:t>an</a:t>
            </a:r>
            <a:r>
              <a:rPr dirty="0" spc="5"/>
              <a:t> </a:t>
            </a:r>
            <a:r>
              <a:rPr dirty="0"/>
              <a:t>equal opportunity</a:t>
            </a:r>
            <a:r>
              <a:rPr dirty="0" spc="-30"/>
              <a:t> </a:t>
            </a:r>
            <a:r>
              <a:rPr dirty="0" spc="-10"/>
              <a:t>provider.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This</a:t>
            </a:r>
            <a:r>
              <a:rPr dirty="0" spc="-25"/>
              <a:t> </a:t>
            </a:r>
            <a:r>
              <a:rPr dirty="0"/>
              <a:t>institution</a:t>
            </a:r>
            <a:r>
              <a:rPr dirty="0" spc="10"/>
              <a:t> </a:t>
            </a:r>
            <a:r>
              <a:rPr dirty="0"/>
              <a:t>is</a:t>
            </a:r>
            <a:r>
              <a:rPr dirty="0" spc="-20"/>
              <a:t> </a:t>
            </a:r>
            <a:r>
              <a:rPr dirty="0"/>
              <a:t>an</a:t>
            </a:r>
            <a:r>
              <a:rPr dirty="0" spc="5"/>
              <a:t> </a:t>
            </a:r>
            <a:r>
              <a:rPr dirty="0"/>
              <a:t>equal opportunity</a:t>
            </a:r>
            <a:r>
              <a:rPr dirty="0" spc="-30"/>
              <a:t> </a:t>
            </a:r>
            <a:r>
              <a:rPr dirty="0" spc="-10"/>
              <a:t>provider.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620" y="7620"/>
            <a:ext cx="10043147" cy="775714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79078" y="258711"/>
            <a:ext cx="3173095" cy="504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745739" y="7584440"/>
            <a:ext cx="301371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This</a:t>
            </a:r>
            <a:r>
              <a:rPr dirty="0" spc="-25"/>
              <a:t> </a:t>
            </a:r>
            <a:r>
              <a:rPr dirty="0"/>
              <a:t>institution</a:t>
            </a:r>
            <a:r>
              <a:rPr dirty="0" spc="10"/>
              <a:t> </a:t>
            </a:r>
            <a:r>
              <a:rPr dirty="0"/>
              <a:t>is</a:t>
            </a:r>
            <a:r>
              <a:rPr dirty="0" spc="-20"/>
              <a:t> </a:t>
            </a:r>
            <a:r>
              <a:rPr dirty="0"/>
              <a:t>an</a:t>
            </a:r>
            <a:r>
              <a:rPr dirty="0" spc="5"/>
              <a:t> </a:t>
            </a:r>
            <a:r>
              <a:rPr dirty="0"/>
              <a:t>equal opportunity</a:t>
            </a:r>
            <a:r>
              <a:rPr dirty="0" spc="-30"/>
              <a:t> </a:t>
            </a:r>
            <a:r>
              <a:rPr dirty="0" spc="-10"/>
              <a:t>provider.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272415">
              <a:lnSpc>
                <a:spcPct val="100000"/>
              </a:lnSpc>
              <a:spcBef>
                <a:spcPts val="120"/>
              </a:spcBef>
            </a:pPr>
            <a:r>
              <a:rPr dirty="0" spc="-10"/>
              <a:t>Breakfast</a:t>
            </a:r>
            <a:r>
              <a:rPr dirty="0" spc="-110"/>
              <a:t> </a:t>
            </a:r>
            <a:r>
              <a:rPr dirty="0"/>
              <a:t>Pre-</a:t>
            </a:r>
            <a:r>
              <a:rPr dirty="0" spc="-50"/>
              <a:t>K</a:t>
            </a:r>
          </a:p>
        </p:txBody>
      </p:sp>
      <p:sp>
        <p:nvSpPr>
          <p:cNvPr id="29" name="object 2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This</a:t>
            </a:r>
            <a:r>
              <a:rPr dirty="0" spc="-25"/>
              <a:t> </a:t>
            </a:r>
            <a:r>
              <a:rPr dirty="0"/>
              <a:t>institution</a:t>
            </a:r>
            <a:r>
              <a:rPr dirty="0" spc="10"/>
              <a:t> </a:t>
            </a:r>
            <a:r>
              <a:rPr dirty="0"/>
              <a:t>is</a:t>
            </a:r>
            <a:r>
              <a:rPr dirty="0" spc="-20"/>
              <a:t> </a:t>
            </a:r>
            <a:r>
              <a:rPr dirty="0"/>
              <a:t>an</a:t>
            </a:r>
            <a:r>
              <a:rPr dirty="0" spc="5"/>
              <a:t> </a:t>
            </a:r>
            <a:r>
              <a:rPr dirty="0"/>
              <a:t>equal opportunity</a:t>
            </a:r>
            <a:r>
              <a:rPr dirty="0" spc="-30"/>
              <a:t> </a:t>
            </a:r>
            <a:r>
              <a:rPr dirty="0" spc="-10"/>
              <a:t>provider.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621727" y="1750326"/>
            <a:ext cx="1937385" cy="21355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DID</a:t>
            </a:r>
            <a:r>
              <a:rPr dirty="0" sz="1200" spc="4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YOU</a:t>
            </a:r>
            <a:r>
              <a:rPr dirty="0" sz="1200" spc="40" b="1">
                <a:latin typeface="Arial"/>
                <a:cs typeface="Arial"/>
              </a:rPr>
              <a:t> </a:t>
            </a:r>
            <a:r>
              <a:rPr dirty="0" sz="1200" spc="-20" b="1">
                <a:latin typeface="Arial"/>
                <a:cs typeface="Arial"/>
              </a:rPr>
              <a:t>KNOW…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>
              <a:latin typeface="Arial"/>
              <a:cs typeface="Arial"/>
            </a:endParaRPr>
          </a:p>
          <a:p>
            <a:pPr marL="12700" marR="88265" indent="115570">
              <a:lnSpc>
                <a:spcPts val="1040"/>
              </a:lnSpc>
              <a:buSzPct val="88888"/>
              <a:buFont typeface="Segoe UI Symbol"/>
              <a:buChar char="✓"/>
              <a:tabLst>
                <a:tab pos="128270" algn="l"/>
              </a:tabLst>
            </a:pPr>
            <a:r>
              <a:rPr dirty="0" sz="900">
                <a:latin typeface="Arial"/>
                <a:cs typeface="Arial"/>
              </a:rPr>
              <a:t>All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grain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products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are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wholegrain </a:t>
            </a:r>
            <a:r>
              <a:rPr dirty="0" sz="900" spc="-20">
                <a:latin typeface="Arial"/>
                <a:cs typeface="Arial"/>
              </a:rPr>
              <a:t>rich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Segoe UI Symbol"/>
              <a:buChar char="✓"/>
            </a:pPr>
            <a:endParaRPr sz="950">
              <a:latin typeface="Arial"/>
              <a:cs typeface="Arial"/>
            </a:endParaRPr>
          </a:p>
          <a:p>
            <a:pPr marL="12700" marR="5080" indent="115570">
              <a:lnSpc>
                <a:spcPts val="1040"/>
              </a:lnSpc>
              <a:spcBef>
                <a:spcPts val="5"/>
              </a:spcBef>
              <a:buSzPct val="88888"/>
              <a:buFont typeface="Segoe UI Symbol"/>
              <a:buChar char="✓"/>
              <a:tabLst>
                <a:tab pos="128270" algn="l"/>
              </a:tabLst>
            </a:pPr>
            <a:r>
              <a:rPr dirty="0" sz="900">
                <a:latin typeface="Arial"/>
                <a:cs typeface="Arial"/>
              </a:rPr>
              <a:t>There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are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no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pork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products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on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this menu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Segoe UI Symbol"/>
              <a:buChar char="✓"/>
            </a:pPr>
            <a:endParaRPr sz="950">
              <a:latin typeface="Arial"/>
              <a:cs typeface="Arial"/>
            </a:endParaRPr>
          </a:p>
          <a:p>
            <a:pPr marL="12700" marR="125095" indent="115570">
              <a:lnSpc>
                <a:spcPts val="1040"/>
              </a:lnSpc>
              <a:buSzPct val="88888"/>
              <a:buFont typeface="Segoe UI Symbol"/>
              <a:buChar char="✓"/>
              <a:tabLst>
                <a:tab pos="128270" algn="l"/>
              </a:tabLst>
            </a:pPr>
            <a:r>
              <a:rPr dirty="0" sz="900">
                <a:latin typeface="Arial"/>
                <a:cs typeface="Arial"/>
              </a:rPr>
              <a:t>Meats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are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lean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cheeses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are </a:t>
            </a:r>
            <a:r>
              <a:rPr dirty="0" sz="900">
                <a:latin typeface="Arial"/>
                <a:cs typeface="Arial"/>
              </a:rPr>
              <a:t>low</a:t>
            </a:r>
            <a:r>
              <a:rPr dirty="0" sz="900" spc="4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fat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Segoe UI Symbol"/>
              <a:buChar char="✓"/>
            </a:pPr>
            <a:endParaRPr sz="950">
              <a:latin typeface="Arial"/>
              <a:cs typeface="Arial"/>
            </a:endParaRPr>
          </a:p>
          <a:p>
            <a:pPr marL="12700" marR="92075" indent="115570">
              <a:lnSpc>
                <a:spcPts val="1060"/>
              </a:lnSpc>
              <a:spcBef>
                <a:spcPts val="5"/>
              </a:spcBef>
              <a:buSzPct val="88888"/>
              <a:buFont typeface="Segoe UI Symbol"/>
              <a:buChar char="✓"/>
              <a:tabLst>
                <a:tab pos="128270" algn="l"/>
              </a:tabLst>
            </a:pPr>
            <a:r>
              <a:rPr dirty="0" sz="900">
                <a:latin typeface="Arial"/>
                <a:cs typeface="Arial"/>
              </a:rPr>
              <a:t>All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products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contain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Zero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Trans </a:t>
            </a:r>
            <a:r>
              <a:rPr dirty="0" sz="900">
                <a:latin typeface="Arial"/>
                <a:cs typeface="Arial"/>
              </a:rPr>
              <a:t>Fats,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No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Artificial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Colors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and </a:t>
            </a:r>
            <a:r>
              <a:rPr dirty="0" sz="900">
                <a:latin typeface="Arial"/>
                <a:cs typeface="Arial"/>
              </a:rPr>
              <a:t>Sweeteners,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No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High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Fructose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00">
                <a:latin typeface="Arial"/>
                <a:cs typeface="Arial"/>
              </a:rPr>
              <a:t>Corn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Syrup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621730" y="4030299"/>
            <a:ext cx="16071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Breakfast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Milk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Choices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7621730" y="4358352"/>
            <a:ext cx="11277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1%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Unflavored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Milk </a:t>
            </a:r>
            <a:r>
              <a:rPr dirty="0" sz="900">
                <a:latin typeface="Arial"/>
                <a:cs typeface="Arial"/>
              </a:rPr>
              <a:t>Skim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Unflavored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Milk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7621730" y="4800313"/>
            <a:ext cx="68961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Arial"/>
                <a:cs typeface="Arial"/>
              </a:rPr>
              <a:t>Please</a:t>
            </a:r>
            <a:r>
              <a:rPr dirty="0" sz="900" spc="70" b="1">
                <a:latin typeface="Arial"/>
                <a:cs typeface="Arial"/>
              </a:rPr>
              <a:t> </a:t>
            </a:r>
            <a:r>
              <a:rPr dirty="0" sz="900" spc="-20" b="1">
                <a:latin typeface="Arial"/>
                <a:cs typeface="Arial"/>
              </a:rPr>
              <a:t>Note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7621730" y="5105113"/>
            <a:ext cx="1809750" cy="86868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280"/>
              </a:spcBef>
            </a:pPr>
            <a:r>
              <a:rPr dirty="0" sz="900">
                <a:latin typeface="Arial"/>
                <a:cs typeface="Arial"/>
              </a:rPr>
              <a:t>Locally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Grown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Component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Served Daily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900">
                <a:latin typeface="Arial"/>
                <a:cs typeface="Arial"/>
              </a:rPr>
              <a:t>Menu</a:t>
            </a:r>
            <a:r>
              <a:rPr dirty="0" sz="900" spc="3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is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subject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to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change</a:t>
            </a:r>
            <a:endParaRPr sz="900">
              <a:latin typeface="Arial"/>
              <a:cs typeface="Arial"/>
            </a:endParaRPr>
          </a:p>
          <a:p>
            <a:pPr marL="12700" marR="295275">
              <a:lnSpc>
                <a:spcPts val="1060"/>
              </a:lnSpc>
              <a:spcBef>
                <a:spcPts val="770"/>
              </a:spcBef>
            </a:pPr>
            <a:r>
              <a:rPr dirty="0" sz="900">
                <a:latin typeface="Arial"/>
                <a:cs typeface="Arial"/>
              </a:rPr>
              <a:t>Vegetarian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Meal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Options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are </a:t>
            </a:r>
            <a:r>
              <a:rPr dirty="0" sz="900">
                <a:latin typeface="Arial"/>
                <a:cs typeface="Arial"/>
              </a:rPr>
              <a:t>indicated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with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“V”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84822" y="1803476"/>
            <a:ext cx="105791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Arial"/>
                <a:cs typeface="Arial"/>
              </a:rPr>
              <a:t>Multi-Grain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Frosted </a:t>
            </a:r>
            <a:r>
              <a:rPr dirty="0" sz="1000" spc="-25">
                <a:latin typeface="Arial"/>
                <a:cs typeface="Arial"/>
              </a:rPr>
              <a:t>Flakes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w/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100% </a:t>
            </a:r>
            <a:r>
              <a:rPr dirty="0" sz="1000" spc="-25">
                <a:latin typeface="Arial"/>
                <a:cs typeface="Arial"/>
              </a:rPr>
              <a:t>Grape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Juice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282797" y="1900935"/>
            <a:ext cx="105029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7790" marR="5080" indent="-85725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Arial"/>
                <a:cs typeface="Arial"/>
              </a:rPr>
              <a:t>Honey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Cheerios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w/ Mixed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Fruit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Cup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713401" y="1811591"/>
            <a:ext cx="961390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381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Arial"/>
                <a:cs typeface="Arial"/>
              </a:rPr>
              <a:t>Cinnamon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Raisin Bagel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w/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Butter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&amp; </a:t>
            </a:r>
            <a:r>
              <a:rPr dirty="0" sz="1000" spc="-20">
                <a:latin typeface="Arial"/>
                <a:cs typeface="Arial"/>
              </a:rPr>
              <a:t>100%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Fruit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Juice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092634" y="1909064"/>
            <a:ext cx="96139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" marR="5080" indent="-1778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Arial"/>
                <a:cs typeface="Arial"/>
              </a:rPr>
              <a:t>Banana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Muffin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w/ </a:t>
            </a:r>
            <a:r>
              <a:rPr dirty="0" sz="1000" spc="-20">
                <a:latin typeface="Arial"/>
                <a:cs typeface="Arial"/>
              </a:rPr>
              <a:t>100%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Fruit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Juice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230181" y="3070466"/>
            <a:ext cx="114681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665" marR="5080" indent="-228600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latin typeface="Arial"/>
                <a:cs typeface="Arial"/>
              </a:rPr>
              <a:t>Corn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Muffin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w/</a:t>
            </a:r>
            <a:r>
              <a:rPr dirty="0" sz="1000" spc="-35">
                <a:latin typeface="Arial"/>
                <a:cs typeface="Arial"/>
              </a:rPr>
              <a:t> Fresh </a:t>
            </a:r>
            <a:r>
              <a:rPr dirty="0" sz="1000" spc="-25">
                <a:latin typeface="Arial"/>
                <a:cs typeface="Arial"/>
              </a:rPr>
              <a:t>Apple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Slices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735195" y="3062351"/>
            <a:ext cx="88265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0010" marR="5080" indent="-67945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Arial"/>
                <a:cs typeface="Arial"/>
              </a:rPr>
              <a:t>Yogurt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w/</a:t>
            </a:r>
            <a:r>
              <a:rPr dirty="0" sz="1000" spc="-35">
                <a:latin typeface="Arial"/>
                <a:cs typeface="Arial"/>
              </a:rPr>
              <a:t> 100% </a:t>
            </a:r>
            <a:r>
              <a:rPr dirty="0" sz="1000" spc="-25">
                <a:latin typeface="Arial"/>
                <a:cs typeface="Arial"/>
              </a:rPr>
              <a:t>Orange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Juice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807781" y="2956763"/>
            <a:ext cx="113284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Arial"/>
                <a:cs typeface="Arial"/>
              </a:rPr>
              <a:t>Multi-Grain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Cheerios </a:t>
            </a:r>
            <a:r>
              <a:rPr dirty="0" sz="1000" spc="-10">
                <a:latin typeface="Arial"/>
                <a:cs typeface="Arial"/>
              </a:rPr>
              <a:t>w/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100%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Orange Juice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6088265" y="3046095"/>
            <a:ext cx="1010919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8435" marR="5080" indent="-16637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Arial"/>
                <a:cs typeface="Arial"/>
              </a:rPr>
              <a:t>Cheerios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w/</a:t>
            </a:r>
            <a:r>
              <a:rPr dirty="0" sz="1000" spc="-35">
                <a:latin typeface="Arial"/>
                <a:cs typeface="Arial"/>
              </a:rPr>
              <a:t> 100% </a:t>
            </a:r>
            <a:r>
              <a:rPr dirty="0" sz="1000" spc="-25">
                <a:latin typeface="Arial"/>
                <a:cs typeface="Arial"/>
              </a:rPr>
              <a:t>Grape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Juice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06361" y="4248112"/>
            <a:ext cx="115824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9375" marR="5080" indent="-6731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Arial"/>
                <a:cs typeface="Arial"/>
              </a:rPr>
              <a:t>Multi-Grain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Flakes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w/ </a:t>
            </a:r>
            <a:r>
              <a:rPr dirty="0" sz="1000" spc="-20">
                <a:latin typeface="Arial"/>
                <a:cs typeface="Arial"/>
              </a:rPr>
              <a:t>100%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Grape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Juice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918461" y="4239996"/>
            <a:ext cx="8794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6680" marR="5080" indent="-94615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Arial"/>
                <a:cs typeface="Arial"/>
              </a:rPr>
              <a:t>Yogurt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w/</a:t>
            </a:r>
            <a:r>
              <a:rPr dirty="0" sz="1000" spc="-35">
                <a:latin typeface="Arial"/>
                <a:cs typeface="Arial"/>
              </a:rPr>
              <a:t> Fresh </a:t>
            </a:r>
            <a:r>
              <a:rPr dirty="0" sz="1000" spc="-25">
                <a:latin typeface="Arial"/>
                <a:cs typeface="Arial"/>
              </a:rPr>
              <a:t>Apple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Slices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220478" y="4223753"/>
            <a:ext cx="108521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9870" marR="5080" indent="-217804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latin typeface="Arial"/>
                <a:cs typeface="Arial"/>
              </a:rPr>
              <a:t>Rice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Chex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w/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100% </a:t>
            </a:r>
            <a:r>
              <a:rPr dirty="0" sz="1000" spc="-25">
                <a:latin typeface="Arial"/>
                <a:cs typeface="Arial"/>
              </a:rPr>
              <a:t>Apple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Juice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725593" y="4215625"/>
            <a:ext cx="96139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381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Arial"/>
                <a:cs typeface="Arial"/>
              </a:rPr>
              <a:t>Cinnamon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Raisin Bagel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w/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Butter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&amp; </a:t>
            </a:r>
            <a:r>
              <a:rPr dirty="0" sz="1000" spc="-20">
                <a:latin typeface="Arial"/>
                <a:cs typeface="Arial"/>
              </a:rPr>
              <a:t>100%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Fruit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Juice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6084506" y="4239996"/>
            <a:ext cx="96139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1755" marR="5080" indent="-5969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Arial"/>
                <a:cs typeface="Arial"/>
              </a:rPr>
              <a:t>Banana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Muffin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w/ </a:t>
            </a:r>
            <a:r>
              <a:rPr dirty="0" sz="1000" spc="-25">
                <a:latin typeface="Arial"/>
                <a:cs typeface="Arial"/>
              </a:rPr>
              <a:t>Diced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Peaches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60400" y="5442013"/>
            <a:ext cx="105854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8740" marR="5080" indent="-66675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Arial"/>
                <a:cs typeface="Arial"/>
              </a:rPr>
              <a:t>Blueberry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Muffin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w/ </a:t>
            </a:r>
            <a:r>
              <a:rPr dirty="0" sz="1000" spc="-20">
                <a:latin typeface="Arial"/>
                <a:cs typeface="Arial"/>
              </a:rPr>
              <a:t>100%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Fruit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Juice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796846" y="5393283"/>
            <a:ext cx="120332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Arial"/>
                <a:cs typeface="Arial"/>
              </a:rPr>
              <a:t>Multi-Grain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Cinnamon </a:t>
            </a:r>
            <a:r>
              <a:rPr dirty="0" sz="1000" spc="-25">
                <a:latin typeface="Arial"/>
                <a:cs typeface="Arial"/>
              </a:rPr>
              <a:t>Flakes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w/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Diced Peaches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218484" y="5458256"/>
            <a:ext cx="118681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667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Arial"/>
                <a:cs typeface="Arial"/>
              </a:rPr>
              <a:t>Multi-Grain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Cheerios w/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Fresh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Apple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Slices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743310" y="5458256"/>
            <a:ext cx="88265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0010" marR="5080" indent="-67945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Arial"/>
                <a:cs typeface="Arial"/>
              </a:rPr>
              <a:t>Yogurt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w/</a:t>
            </a:r>
            <a:r>
              <a:rPr dirty="0" sz="1000" spc="-35">
                <a:latin typeface="Arial"/>
                <a:cs typeface="Arial"/>
              </a:rPr>
              <a:t> 100% </a:t>
            </a:r>
            <a:r>
              <a:rPr dirty="0" sz="1000" spc="-25">
                <a:latin typeface="Arial"/>
                <a:cs typeface="Arial"/>
              </a:rPr>
              <a:t>Orange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Juice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6072009" y="5409527"/>
            <a:ext cx="1010919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8435" marR="5080" indent="-16637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Arial"/>
                <a:cs typeface="Arial"/>
              </a:rPr>
              <a:t>Cheerios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w/</a:t>
            </a:r>
            <a:r>
              <a:rPr dirty="0" sz="1000" spc="-35">
                <a:latin typeface="Arial"/>
                <a:cs typeface="Arial"/>
              </a:rPr>
              <a:t> 100% </a:t>
            </a:r>
            <a:r>
              <a:rPr dirty="0" sz="1000" spc="-25">
                <a:latin typeface="Arial"/>
                <a:cs typeface="Arial"/>
              </a:rPr>
              <a:t>Grape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Juice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452335" y="6619659"/>
            <a:ext cx="105791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Arial"/>
                <a:cs typeface="Arial"/>
              </a:rPr>
              <a:t>Multi-Grain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Frosted </a:t>
            </a:r>
            <a:r>
              <a:rPr dirty="0" sz="1000" spc="-25">
                <a:latin typeface="Arial"/>
                <a:cs typeface="Arial"/>
              </a:rPr>
              <a:t>Flakes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w/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100% </a:t>
            </a:r>
            <a:r>
              <a:rPr dirty="0" sz="1000" spc="-25">
                <a:latin typeface="Arial"/>
                <a:cs typeface="Arial"/>
              </a:rPr>
              <a:t>Grape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Juice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1922526" y="6619659"/>
            <a:ext cx="88201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6680" marR="5080" indent="-94615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Arial"/>
                <a:cs typeface="Arial"/>
              </a:rPr>
              <a:t>Yogurt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w/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Fresh </a:t>
            </a:r>
            <a:r>
              <a:rPr dirty="0" sz="1000" spc="-25">
                <a:latin typeface="Arial"/>
                <a:cs typeface="Arial"/>
              </a:rPr>
              <a:t>Apple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Slices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950961" y="1884692"/>
            <a:ext cx="8794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6680" marR="5080" indent="-94615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Arial"/>
                <a:cs typeface="Arial"/>
              </a:rPr>
              <a:t>Yogurt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w/</a:t>
            </a:r>
            <a:r>
              <a:rPr dirty="0" sz="1000" spc="-35">
                <a:latin typeface="Arial"/>
                <a:cs typeface="Arial"/>
              </a:rPr>
              <a:t> Fresh </a:t>
            </a:r>
            <a:r>
              <a:rPr dirty="0" sz="1000" spc="-25">
                <a:latin typeface="Arial"/>
                <a:cs typeface="Arial"/>
              </a:rPr>
              <a:t>Apple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Slices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295275">
              <a:lnSpc>
                <a:spcPct val="100000"/>
              </a:lnSpc>
              <a:spcBef>
                <a:spcPts val="120"/>
              </a:spcBef>
            </a:pPr>
            <a:r>
              <a:rPr dirty="0" spc="-10"/>
              <a:t>Breakfast</a:t>
            </a:r>
            <a:r>
              <a:rPr dirty="0" spc="-150"/>
              <a:t> </a:t>
            </a:r>
            <a:r>
              <a:rPr dirty="0" spc="-15"/>
              <a:t>K-</a:t>
            </a:r>
            <a:r>
              <a:rPr dirty="0" spc="-25"/>
              <a:t>12</a:t>
            </a:r>
          </a:p>
        </p:txBody>
      </p:sp>
      <p:sp>
        <p:nvSpPr>
          <p:cNvPr id="34" name="object 3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This</a:t>
            </a:r>
            <a:r>
              <a:rPr dirty="0" spc="-25"/>
              <a:t> </a:t>
            </a:r>
            <a:r>
              <a:rPr dirty="0"/>
              <a:t>institution</a:t>
            </a:r>
            <a:r>
              <a:rPr dirty="0" spc="10"/>
              <a:t> </a:t>
            </a:r>
            <a:r>
              <a:rPr dirty="0"/>
              <a:t>is</a:t>
            </a:r>
            <a:r>
              <a:rPr dirty="0" spc="-20"/>
              <a:t> </a:t>
            </a:r>
            <a:r>
              <a:rPr dirty="0"/>
              <a:t>an</a:t>
            </a:r>
            <a:r>
              <a:rPr dirty="0" spc="5"/>
              <a:t> </a:t>
            </a:r>
            <a:r>
              <a:rPr dirty="0"/>
              <a:t>equal opportunity</a:t>
            </a:r>
            <a:r>
              <a:rPr dirty="0" spc="-30"/>
              <a:t> </a:t>
            </a:r>
            <a:r>
              <a:rPr dirty="0" spc="-10"/>
              <a:t>provider.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605483" y="1687601"/>
            <a:ext cx="1937385" cy="2187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DID</a:t>
            </a:r>
            <a:r>
              <a:rPr dirty="0" sz="1200" spc="4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YOU</a:t>
            </a:r>
            <a:r>
              <a:rPr dirty="0" sz="1200" spc="40" b="1">
                <a:latin typeface="Arial"/>
                <a:cs typeface="Arial"/>
              </a:rPr>
              <a:t> </a:t>
            </a:r>
            <a:r>
              <a:rPr dirty="0" sz="1200" spc="-20" b="1">
                <a:latin typeface="Arial"/>
                <a:cs typeface="Arial"/>
              </a:rPr>
              <a:t>KNOW…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 marL="12700" marR="88900" indent="115570">
              <a:lnSpc>
                <a:spcPct val="100000"/>
              </a:lnSpc>
              <a:buSzPct val="88888"/>
              <a:buFont typeface="Segoe UI Symbol"/>
              <a:buChar char="✓"/>
              <a:tabLst>
                <a:tab pos="128270" algn="l"/>
              </a:tabLst>
            </a:pPr>
            <a:r>
              <a:rPr dirty="0" sz="900">
                <a:latin typeface="Arial"/>
                <a:cs typeface="Arial"/>
              </a:rPr>
              <a:t>All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grain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products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are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wholegrain </a:t>
            </a:r>
            <a:r>
              <a:rPr dirty="0" sz="900" spc="-20">
                <a:latin typeface="Arial"/>
                <a:cs typeface="Arial"/>
              </a:rPr>
              <a:t>rich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egoe UI Symbol"/>
              <a:buChar char="✓"/>
            </a:pPr>
            <a:endParaRPr sz="900">
              <a:latin typeface="Arial"/>
              <a:cs typeface="Arial"/>
            </a:endParaRPr>
          </a:p>
          <a:p>
            <a:pPr marL="12700" marR="5080" indent="115570">
              <a:lnSpc>
                <a:spcPct val="100000"/>
              </a:lnSpc>
              <a:buSzPct val="88888"/>
              <a:buFont typeface="Segoe UI Symbol"/>
              <a:buChar char="✓"/>
              <a:tabLst>
                <a:tab pos="128270" algn="l"/>
              </a:tabLst>
            </a:pPr>
            <a:r>
              <a:rPr dirty="0" sz="900">
                <a:latin typeface="Arial"/>
                <a:cs typeface="Arial"/>
              </a:rPr>
              <a:t>There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are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no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pork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products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on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this menu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egoe UI Symbol"/>
              <a:buChar char="✓"/>
            </a:pPr>
            <a:endParaRPr sz="900">
              <a:latin typeface="Arial"/>
              <a:cs typeface="Arial"/>
            </a:endParaRPr>
          </a:p>
          <a:p>
            <a:pPr marL="12700" marR="125095" indent="115570">
              <a:lnSpc>
                <a:spcPct val="100000"/>
              </a:lnSpc>
              <a:buSzPct val="88888"/>
              <a:buFont typeface="Segoe UI Symbol"/>
              <a:buChar char="✓"/>
              <a:tabLst>
                <a:tab pos="128270" algn="l"/>
              </a:tabLst>
            </a:pPr>
            <a:r>
              <a:rPr dirty="0" sz="900">
                <a:latin typeface="Arial"/>
                <a:cs typeface="Arial"/>
              </a:rPr>
              <a:t>Meats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are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lean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cheeses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are </a:t>
            </a:r>
            <a:r>
              <a:rPr dirty="0" sz="900">
                <a:latin typeface="Arial"/>
                <a:cs typeface="Arial"/>
              </a:rPr>
              <a:t>low</a:t>
            </a:r>
            <a:r>
              <a:rPr dirty="0" sz="900" spc="4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fat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Segoe UI Symbol"/>
              <a:buChar char="✓"/>
            </a:pPr>
            <a:endParaRPr sz="850">
              <a:latin typeface="Arial"/>
              <a:cs typeface="Arial"/>
            </a:endParaRPr>
          </a:p>
          <a:p>
            <a:pPr marL="12700" marR="92710" indent="115570">
              <a:lnSpc>
                <a:spcPct val="104900"/>
              </a:lnSpc>
              <a:buSzPct val="88888"/>
              <a:buFont typeface="Segoe UI Symbol"/>
              <a:buChar char="✓"/>
              <a:tabLst>
                <a:tab pos="128270" algn="l"/>
              </a:tabLst>
            </a:pPr>
            <a:r>
              <a:rPr dirty="0" sz="900">
                <a:latin typeface="Arial"/>
                <a:cs typeface="Arial"/>
              </a:rPr>
              <a:t>All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products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contain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Zero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Trans </a:t>
            </a:r>
            <a:r>
              <a:rPr dirty="0" sz="900">
                <a:latin typeface="Arial"/>
                <a:cs typeface="Arial"/>
              </a:rPr>
              <a:t>Fats,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No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Artificial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Colors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and </a:t>
            </a:r>
            <a:r>
              <a:rPr dirty="0" sz="900">
                <a:latin typeface="Arial"/>
                <a:cs typeface="Arial"/>
              </a:rPr>
              <a:t>Sweeteners,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No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High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Fructose </a:t>
            </a:r>
            <a:r>
              <a:rPr dirty="0" sz="900">
                <a:latin typeface="Arial"/>
                <a:cs typeface="Arial"/>
              </a:rPr>
              <a:t>Corn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Syrup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605483" y="4019321"/>
            <a:ext cx="16071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Breakfast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Milk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Choices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7605483" y="4357802"/>
            <a:ext cx="1127760" cy="340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1%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Unflavored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Milk </a:t>
            </a:r>
            <a:r>
              <a:rPr dirty="0" sz="900">
                <a:latin typeface="Arial"/>
                <a:cs typeface="Arial"/>
              </a:rPr>
              <a:t>Skim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Unflavored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Milk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7605483" y="4850295"/>
            <a:ext cx="68961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Arial"/>
                <a:cs typeface="Arial"/>
              </a:rPr>
              <a:t>Please</a:t>
            </a:r>
            <a:r>
              <a:rPr dirty="0" sz="900" spc="70" b="1">
                <a:latin typeface="Arial"/>
                <a:cs typeface="Arial"/>
              </a:rPr>
              <a:t> </a:t>
            </a:r>
            <a:r>
              <a:rPr dirty="0" sz="900" spc="-20" b="1">
                <a:latin typeface="Arial"/>
                <a:cs typeface="Arial"/>
              </a:rPr>
              <a:t>Note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7605483" y="5124615"/>
            <a:ext cx="1809750" cy="86868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280"/>
              </a:spcBef>
            </a:pPr>
            <a:r>
              <a:rPr dirty="0" sz="900">
                <a:latin typeface="Arial"/>
                <a:cs typeface="Arial"/>
              </a:rPr>
              <a:t>Locally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Grown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Component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Served Daily</a:t>
            </a:r>
            <a:endParaRPr sz="900">
              <a:latin typeface="Arial"/>
              <a:cs typeface="Arial"/>
            </a:endParaRPr>
          </a:p>
          <a:p>
            <a:pPr marL="12700" marR="295275">
              <a:lnSpc>
                <a:spcPct val="166700"/>
              </a:lnSpc>
            </a:pPr>
            <a:r>
              <a:rPr dirty="0" sz="900">
                <a:latin typeface="Arial"/>
                <a:cs typeface="Arial"/>
              </a:rPr>
              <a:t>Menu</a:t>
            </a:r>
            <a:r>
              <a:rPr dirty="0" sz="900" spc="3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is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subject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to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change </a:t>
            </a:r>
            <a:r>
              <a:rPr dirty="0" sz="900">
                <a:latin typeface="Arial"/>
                <a:cs typeface="Arial"/>
              </a:rPr>
              <a:t>Vegetarian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Meal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Options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are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60"/>
              </a:lnSpc>
            </a:pPr>
            <a:r>
              <a:rPr dirty="0" sz="900">
                <a:latin typeface="Arial"/>
                <a:cs typeface="Arial"/>
              </a:rPr>
              <a:t>indicated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with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“V”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176397" y="1722107"/>
            <a:ext cx="1263015" cy="912494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algn="ctr" marL="17145" marR="9525">
              <a:lnSpc>
                <a:spcPts val="969"/>
              </a:lnSpc>
              <a:spcBef>
                <a:spcPts val="290"/>
              </a:spcBef>
            </a:pPr>
            <a:r>
              <a:rPr dirty="0" sz="950" spc="-10">
                <a:latin typeface="Arial"/>
                <a:cs typeface="Arial"/>
              </a:rPr>
              <a:t>Cinnamon</a:t>
            </a:r>
            <a:r>
              <a:rPr dirty="0" sz="950" spc="-5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Raisin</a:t>
            </a:r>
            <a:r>
              <a:rPr dirty="0" sz="950" spc="-50">
                <a:latin typeface="Arial"/>
                <a:cs typeface="Arial"/>
              </a:rPr>
              <a:t> </a:t>
            </a:r>
            <a:r>
              <a:rPr dirty="0" sz="950" spc="-20">
                <a:latin typeface="Arial"/>
                <a:cs typeface="Arial"/>
              </a:rPr>
              <a:t>Bagel </a:t>
            </a:r>
            <a:r>
              <a:rPr dirty="0" sz="950">
                <a:latin typeface="Arial"/>
                <a:cs typeface="Arial"/>
              </a:rPr>
              <a:t>w/</a:t>
            </a:r>
            <a:r>
              <a:rPr dirty="0" sz="950" spc="-5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Butter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dirty="0" sz="950" spc="-10">
                <a:latin typeface="Arial"/>
                <a:cs typeface="Arial"/>
              </a:rPr>
              <a:t>French</a:t>
            </a:r>
            <a:r>
              <a:rPr dirty="0" sz="950" spc="-4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Toast</a:t>
            </a:r>
            <a:r>
              <a:rPr dirty="0" sz="950" spc="-45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w/</a:t>
            </a:r>
            <a:r>
              <a:rPr dirty="0" sz="950" spc="-4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Syrup</a:t>
            </a:r>
            <a:endParaRPr sz="950">
              <a:latin typeface="Arial"/>
              <a:cs typeface="Arial"/>
            </a:endParaRPr>
          </a:p>
          <a:p>
            <a:pPr algn="ctr" marL="12700" marR="5080">
              <a:lnSpc>
                <a:spcPts val="969"/>
              </a:lnSpc>
              <a:spcBef>
                <a:spcPts val="975"/>
              </a:spcBef>
            </a:pPr>
            <a:r>
              <a:rPr dirty="0" sz="950" spc="-10">
                <a:latin typeface="Arial"/>
                <a:cs typeface="Arial"/>
              </a:rPr>
              <a:t>Diced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Peaches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&amp;</a:t>
            </a:r>
            <a:r>
              <a:rPr dirty="0" sz="950" spc="-35">
                <a:latin typeface="Arial"/>
                <a:cs typeface="Arial"/>
              </a:rPr>
              <a:t> </a:t>
            </a:r>
            <a:r>
              <a:rPr dirty="0" sz="950" spc="-20">
                <a:latin typeface="Arial"/>
                <a:cs typeface="Arial"/>
              </a:rPr>
              <a:t>100% </a:t>
            </a:r>
            <a:r>
              <a:rPr dirty="0" sz="950" spc="-10">
                <a:latin typeface="Arial"/>
                <a:cs typeface="Arial"/>
              </a:rPr>
              <a:t>Grape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Juice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635055" y="1722107"/>
            <a:ext cx="1115060" cy="912494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algn="ctr" marL="60960" marR="53340">
              <a:lnSpc>
                <a:spcPts val="969"/>
              </a:lnSpc>
              <a:spcBef>
                <a:spcPts val="290"/>
              </a:spcBef>
            </a:pPr>
            <a:r>
              <a:rPr dirty="0" sz="950" spc="-10">
                <a:latin typeface="Arial"/>
                <a:cs typeface="Arial"/>
              </a:rPr>
              <a:t>Honey </a:t>
            </a:r>
            <a:r>
              <a:rPr dirty="0" sz="950" spc="-20">
                <a:latin typeface="Arial"/>
                <a:cs typeface="Arial"/>
              </a:rPr>
              <a:t>Cheerios</a:t>
            </a:r>
            <a:r>
              <a:rPr dirty="0" sz="950" spc="-5">
                <a:latin typeface="Arial"/>
                <a:cs typeface="Arial"/>
              </a:rPr>
              <a:t> </a:t>
            </a:r>
            <a:r>
              <a:rPr dirty="0" sz="950" spc="-25">
                <a:latin typeface="Arial"/>
                <a:cs typeface="Arial"/>
              </a:rPr>
              <a:t>w/ </a:t>
            </a:r>
            <a:r>
              <a:rPr dirty="0" sz="950" spc="-10">
                <a:latin typeface="Arial"/>
                <a:cs typeface="Arial"/>
              </a:rPr>
              <a:t>Graham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Crackers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dirty="0" sz="950" spc="-10">
                <a:latin typeface="Arial"/>
                <a:cs typeface="Arial"/>
              </a:rPr>
              <a:t>Cinnamon</a:t>
            </a:r>
            <a:r>
              <a:rPr dirty="0" sz="950" spc="-50">
                <a:latin typeface="Arial"/>
                <a:cs typeface="Arial"/>
              </a:rPr>
              <a:t> </a:t>
            </a:r>
            <a:r>
              <a:rPr dirty="0" sz="950" spc="-25">
                <a:latin typeface="Arial"/>
                <a:cs typeface="Arial"/>
              </a:rPr>
              <a:t>Bun</a:t>
            </a:r>
            <a:endParaRPr sz="950">
              <a:latin typeface="Arial"/>
              <a:cs typeface="Arial"/>
            </a:endParaRPr>
          </a:p>
          <a:p>
            <a:pPr algn="ctr" marL="12700" marR="5080">
              <a:lnSpc>
                <a:spcPts val="969"/>
              </a:lnSpc>
              <a:spcBef>
                <a:spcPts val="975"/>
              </a:spcBef>
            </a:pPr>
            <a:r>
              <a:rPr dirty="0" sz="950" spc="-10">
                <a:latin typeface="Arial"/>
                <a:cs typeface="Arial"/>
              </a:rPr>
              <a:t>Apple</a:t>
            </a:r>
            <a:r>
              <a:rPr dirty="0" sz="950" spc="-4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Slices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&amp;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20">
                <a:latin typeface="Arial"/>
                <a:cs typeface="Arial"/>
              </a:rPr>
              <a:t>100% </a:t>
            </a:r>
            <a:r>
              <a:rPr dirty="0" sz="950" spc="-10">
                <a:latin typeface="Arial"/>
                <a:cs typeface="Arial"/>
              </a:rPr>
              <a:t>Orange</a:t>
            </a:r>
            <a:r>
              <a:rPr dirty="0" sz="950" spc="-4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Juice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6078143" y="1843925"/>
            <a:ext cx="965835" cy="17335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10">
                <a:latin typeface="Arial"/>
                <a:cs typeface="Arial"/>
              </a:rPr>
              <a:t>Cherry</a:t>
            </a:r>
            <a:r>
              <a:rPr dirty="0" sz="950" spc="-4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Cocoa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25">
                <a:latin typeface="Arial"/>
                <a:cs typeface="Arial"/>
              </a:rPr>
              <a:t>Bar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035001" y="2139581"/>
            <a:ext cx="1052195" cy="3213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2395" marR="5080" indent="-100330">
              <a:lnSpc>
                <a:spcPct val="102099"/>
              </a:lnSpc>
              <a:spcBef>
                <a:spcPts val="95"/>
              </a:spcBef>
            </a:pPr>
            <a:r>
              <a:rPr dirty="0" sz="950" spc="-10">
                <a:latin typeface="Arial"/>
                <a:cs typeface="Arial"/>
              </a:rPr>
              <a:t>Fresh</a:t>
            </a:r>
            <a:r>
              <a:rPr dirty="0" sz="950" spc="-3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Pear</a:t>
            </a:r>
            <a:r>
              <a:rPr dirty="0" sz="950" spc="-35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&amp;</a:t>
            </a:r>
            <a:r>
              <a:rPr dirty="0" sz="950" spc="-35">
                <a:latin typeface="Arial"/>
                <a:cs typeface="Arial"/>
              </a:rPr>
              <a:t> </a:t>
            </a:r>
            <a:r>
              <a:rPr dirty="0" sz="950" spc="-20">
                <a:latin typeface="Arial"/>
                <a:cs typeface="Arial"/>
              </a:rPr>
              <a:t>100% Pineapple</a:t>
            </a:r>
            <a:r>
              <a:rPr dirty="0" sz="950" spc="20">
                <a:latin typeface="Arial"/>
                <a:cs typeface="Arial"/>
              </a:rPr>
              <a:t> </a:t>
            </a:r>
            <a:r>
              <a:rPr dirty="0" sz="950" spc="-20">
                <a:latin typeface="Arial"/>
                <a:cs typeface="Arial"/>
              </a:rPr>
              <a:t>Juice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152038" y="2899753"/>
            <a:ext cx="1263015" cy="912494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algn="ctr" marL="98425" marR="90805">
              <a:lnSpc>
                <a:spcPts val="969"/>
              </a:lnSpc>
              <a:spcBef>
                <a:spcPts val="290"/>
              </a:spcBef>
            </a:pPr>
            <a:r>
              <a:rPr dirty="0" sz="950" spc="-10">
                <a:latin typeface="Arial"/>
                <a:cs typeface="Arial"/>
              </a:rPr>
              <a:t>Cinnamon</a:t>
            </a:r>
            <a:r>
              <a:rPr dirty="0" sz="950" spc="-5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Flakes</a:t>
            </a:r>
            <a:r>
              <a:rPr dirty="0" sz="950" spc="-50">
                <a:latin typeface="Arial"/>
                <a:cs typeface="Arial"/>
              </a:rPr>
              <a:t> </a:t>
            </a:r>
            <a:r>
              <a:rPr dirty="0" sz="950" spc="-25">
                <a:latin typeface="Arial"/>
                <a:cs typeface="Arial"/>
              </a:rPr>
              <a:t>w/ </a:t>
            </a:r>
            <a:r>
              <a:rPr dirty="0" sz="950" spc="-10">
                <a:latin typeface="Arial"/>
                <a:cs typeface="Arial"/>
              </a:rPr>
              <a:t>Graham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Crackers</a:t>
            </a:r>
            <a:endParaRPr sz="950">
              <a:latin typeface="Arial"/>
              <a:cs typeface="Arial"/>
            </a:endParaRPr>
          </a:p>
          <a:p>
            <a:pPr marL="12700" marR="5080" indent="286385">
              <a:lnSpc>
                <a:spcPts val="1939"/>
              </a:lnSpc>
              <a:spcBef>
                <a:spcPts val="195"/>
              </a:spcBef>
            </a:pPr>
            <a:r>
              <a:rPr dirty="0" sz="950" spc="-10">
                <a:latin typeface="Arial"/>
                <a:cs typeface="Arial"/>
              </a:rPr>
              <a:t>Apple</a:t>
            </a:r>
            <a:r>
              <a:rPr dirty="0" sz="950" spc="-4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Frudel Diced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Peaches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&amp;</a:t>
            </a:r>
            <a:r>
              <a:rPr dirty="0" sz="950" spc="-35">
                <a:latin typeface="Arial"/>
                <a:cs typeface="Arial"/>
              </a:rPr>
              <a:t> </a:t>
            </a:r>
            <a:r>
              <a:rPr dirty="0" sz="950" spc="-20">
                <a:latin typeface="Arial"/>
                <a:cs typeface="Arial"/>
              </a:rPr>
              <a:t>100%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ts val="770"/>
              </a:lnSpc>
            </a:pPr>
            <a:r>
              <a:rPr dirty="0" sz="950" spc="-10">
                <a:latin typeface="Arial"/>
                <a:cs typeface="Arial"/>
              </a:rPr>
              <a:t>Grape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Juice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616043" y="2883509"/>
            <a:ext cx="1153160" cy="912494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algn="ctr" marL="12065" marR="5080">
              <a:lnSpc>
                <a:spcPts val="969"/>
              </a:lnSpc>
              <a:spcBef>
                <a:spcPts val="290"/>
              </a:spcBef>
            </a:pPr>
            <a:r>
              <a:rPr dirty="0" sz="950" spc="-10">
                <a:latin typeface="Arial"/>
                <a:cs typeface="Arial"/>
              </a:rPr>
              <a:t>Plain</a:t>
            </a:r>
            <a:r>
              <a:rPr dirty="0" sz="950" spc="-5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Bagel</a:t>
            </a:r>
            <a:r>
              <a:rPr dirty="0" sz="950" spc="-45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w/</a:t>
            </a:r>
            <a:r>
              <a:rPr dirty="0" sz="950" spc="-45">
                <a:latin typeface="Arial"/>
                <a:cs typeface="Arial"/>
              </a:rPr>
              <a:t> </a:t>
            </a:r>
            <a:r>
              <a:rPr dirty="0" sz="950" spc="-20">
                <a:latin typeface="Arial"/>
                <a:cs typeface="Arial"/>
              </a:rPr>
              <a:t>Cream </a:t>
            </a:r>
            <a:r>
              <a:rPr dirty="0" sz="950" spc="-10">
                <a:latin typeface="Arial"/>
                <a:cs typeface="Arial"/>
              </a:rPr>
              <a:t>Cheese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dirty="0" sz="950" spc="-20">
                <a:latin typeface="Arial"/>
                <a:cs typeface="Arial"/>
              </a:rPr>
              <a:t>Waffles </a:t>
            </a:r>
            <a:r>
              <a:rPr dirty="0" sz="950">
                <a:latin typeface="Arial"/>
                <a:cs typeface="Arial"/>
              </a:rPr>
              <a:t>w/</a:t>
            </a:r>
            <a:r>
              <a:rPr dirty="0" sz="950" spc="-1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Syrup</a:t>
            </a:r>
            <a:endParaRPr sz="950">
              <a:latin typeface="Arial"/>
              <a:cs typeface="Arial"/>
            </a:endParaRPr>
          </a:p>
          <a:p>
            <a:pPr algn="ctr" marL="31115" marR="23495">
              <a:lnSpc>
                <a:spcPts val="969"/>
              </a:lnSpc>
              <a:spcBef>
                <a:spcPts val="975"/>
              </a:spcBef>
            </a:pPr>
            <a:r>
              <a:rPr dirty="0" sz="950" spc="-10">
                <a:latin typeface="Arial"/>
                <a:cs typeface="Arial"/>
              </a:rPr>
              <a:t>Apple</a:t>
            </a:r>
            <a:r>
              <a:rPr dirty="0" sz="950" spc="-4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Slices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&amp;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20">
                <a:latin typeface="Arial"/>
                <a:cs typeface="Arial"/>
              </a:rPr>
              <a:t>100% </a:t>
            </a:r>
            <a:r>
              <a:rPr dirty="0" sz="950" spc="-10">
                <a:latin typeface="Arial"/>
                <a:cs typeface="Arial"/>
              </a:rPr>
              <a:t>Orange</a:t>
            </a:r>
            <a:r>
              <a:rPr dirty="0" sz="950" spc="-4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Juice</a:t>
            </a:r>
            <a:endParaRPr sz="95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5986894" y="3021583"/>
            <a:ext cx="1196975" cy="54292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dirty="0" sz="950" spc="-20">
                <a:latin typeface="Arial"/>
                <a:cs typeface="Arial"/>
              </a:rPr>
              <a:t>Blueberry</a:t>
            </a:r>
            <a:r>
              <a:rPr dirty="0" sz="950" spc="2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Muffin</a:t>
            </a:r>
            <a:endParaRPr sz="950">
              <a:latin typeface="Arial"/>
              <a:cs typeface="Arial"/>
            </a:endParaRPr>
          </a:p>
          <a:p>
            <a:pPr algn="ctr" marL="12700" marR="5080">
              <a:lnSpc>
                <a:spcPts val="969"/>
              </a:lnSpc>
              <a:spcBef>
                <a:spcPts val="969"/>
              </a:spcBef>
            </a:pPr>
            <a:r>
              <a:rPr dirty="0" sz="950" spc="-10">
                <a:latin typeface="Arial"/>
                <a:cs typeface="Arial"/>
              </a:rPr>
              <a:t>Fresh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Orange</a:t>
            </a:r>
            <a:r>
              <a:rPr dirty="0" sz="950" spc="-35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&amp;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20">
                <a:latin typeface="Arial"/>
                <a:cs typeface="Arial"/>
              </a:rPr>
              <a:t>100% Pineapple</a:t>
            </a:r>
            <a:r>
              <a:rPr dirty="0" sz="950" spc="2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Juice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168281" y="4109897"/>
            <a:ext cx="1263015" cy="912494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algn="ctr" marL="166370" marR="158750" indent="-635">
              <a:lnSpc>
                <a:spcPts val="969"/>
              </a:lnSpc>
              <a:spcBef>
                <a:spcPts val="290"/>
              </a:spcBef>
            </a:pPr>
            <a:r>
              <a:rPr dirty="0" sz="950" spc="-10">
                <a:latin typeface="Arial"/>
                <a:cs typeface="Arial"/>
              </a:rPr>
              <a:t>Frosted</a:t>
            </a:r>
            <a:r>
              <a:rPr dirty="0" sz="950" spc="-5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Flakes</a:t>
            </a:r>
            <a:r>
              <a:rPr dirty="0" sz="950" spc="-50">
                <a:latin typeface="Arial"/>
                <a:cs typeface="Arial"/>
              </a:rPr>
              <a:t> </a:t>
            </a:r>
            <a:r>
              <a:rPr dirty="0" sz="950" spc="-25">
                <a:latin typeface="Arial"/>
                <a:cs typeface="Arial"/>
              </a:rPr>
              <a:t>w/ </a:t>
            </a:r>
            <a:r>
              <a:rPr dirty="0" sz="950" spc="-10">
                <a:latin typeface="Arial"/>
                <a:cs typeface="Arial"/>
              </a:rPr>
              <a:t>Graham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20">
                <a:latin typeface="Arial"/>
                <a:cs typeface="Arial"/>
              </a:rPr>
              <a:t>Crackers</a:t>
            </a:r>
            <a:endParaRPr sz="950">
              <a:latin typeface="Arial"/>
              <a:cs typeface="Arial"/>
            </a:endParaRPr>
          </a:p>
          <a:p>
            <a:pPr marL="12700" marR="5080" indent="208279">
              <a:lnSpc>
                <a:spcPts val="1939"/>
              </a:lnSpc>
              <a:spcBef>
                <a:spcPts val="195"/>
              </a:spcBef>
            </a:pPr>
            <a:r>
              <a:rPr dirty="0" sz="950" spc="-10">
                <a:latin typeface="Arial"/>
                <a:cs typeface="Arial"/>
              </a:rPr>
              <a:t>Waffle</a:t>
            </a:r>
            <a:r>
              <a:rPr dirty="0" sz="950" spc="-5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w/</a:t>
            </a:r>
            <a:r>
              <a:rPr dirty="0" sz="950" spc="-5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Syrup Diced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Peaches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&amp;</a:t>
            </a:r>
            <a:r>
              <a:rPr dirty="0" sz="950" spc="-35">
                <a:latin typeface="Arial"/>
                <a:cs typeface="Arial"/>
              </a:rPr>
              <a:t> </a:t>
            </a:r>
            <a:r>
              <a:rPr dirty="0" sz="950" spc="-20">
                <a:latin typeface="Arial"/>
                <a:cs typeface="Arial"/>
              </a:rPr>
              <a:t>100%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ts val="770"/>
              </a:lnSpc>
            </a:pPr>
            <a:r>
              <a:rPr dirty="0" sz="950" spc="-10">
                <a:latin typeface="Arial"/>
                <a:cs typeface="Arial"/>
              </a:rPr>
              <a:t>Grape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Juice</a:t>
            </a:r>
            <a:endParaRPr sz="95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534014" y="4101769"/>
            <a:ext cx="1301115" cy="912494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algn="ctr" marL="12700" marR="5080">
              <a:lnSpc>
                <a:spcPts val="969"/>
              </a:lnSpc>
              <a:spcBef>
                <a:spcPts val="290"/>
              </a:spcBef>
            </a:pPr>
            <a:r>
              <a:rPr dirty="0" sz="950" spc="-10">
                <a:latin typeface="Arial"/>
                <a:cs typeface="Arial"/>
              </a:rPr>
              <a:t>Cinnamon</a:t>
            </a:r>
            <a:r>
              <a:rPr dirty="0" sz="950" spc="-5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Toast</a:t>
            </a:r>
            <a:r>
              <a:rPr dirty="0" sz="950" spc="-45">
                <a:latin typeface="Arial"/>
                <a:cs typeface="Arial"/>
              </a:rPr>
              <a:t> </a:t>
            </a:r>
            <a:r>
              <a:rPr dirty="0" sz="950" spc="-20">
                <a:latin typeface="Arial"/>
                <a:cs typeface="Arial"/>
              </a:rPr>
              <a:t>Crunch </a:t>
            </a:r>
            <a:r>
              <a:rPr dirty="0" sz="950" spc="-10">
                <a:latin typeface="Arial"/>
                <a:cs typeface="Arial"/>
              </a:rPr>
              <a:t>w/Graham</a:t>
            </a:r>
            <a:r>
              <a:rPr dirty="0" sz="950" spc="-5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Crackers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dirty="0" sz="950" spc="-10">
                <a:latin typeface="Arial"/>
                <a:cs typeface="Arial"/>
              </a:rPr>
              <a:t>Pancakes</a:t>
            </a:r>
            <a:r>
              <a:rPr dirty="0" sz="950" spc="-5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w/</a:t>
            </a:r>
            <a:r>
              <a:rPr dirty="0" sz="950" spc="-5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Syrup</a:t>
            </a:r>
            <a:endParaRPr sz="950">
              <a:latin typeface="Arial"/>
              <a:cs typeface="Arial"/>
            </a:endParaRPr>
          </a:p>
          <a:p>
            <a:pPr algn="ctr" marL="105410" marR="97790">
              <a:lnSpc>
                <a:spcPts val="969"/>
              </a:lnSpc>
              <a:spcBef>
                <a:spcPts val="969"/>
              </a:spcBef>
            </a:pPr>
            <a:r>
              <a:rPr dirty="0" sz="950" spc="-10">
                <a:latin typeface="Arial"/>
                <a:cs typeface="Arial"/>
              </a:rPr>
              <a:t>Apple</a:t>
            </a:r>
            <a:r>
              <a:rPr dirty="0" sz="950" spc="-4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Slices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&amp;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20">
                <a:latin typeface="Arial"/>
                <a:cs typeface="Arial"/>
              </a:rPr>
              <a:t>100% </a:t>
            </a:r>
            <a:r>
              <a:rPr dirty="0" sz="950" spc="-10">
                <a:latin typeface="Arial"/>
                <a:cs typeface="Arial"/>
              </a:rPr>
              <a:t>Orange</a:t>
            </a:r>
            <a:r>
              <a:rPr dirty="0" sz="950" spc="-4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Juice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5961811" y="4231716"/>
            <a:ext cx="1214755" cy="54292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dirty="0" sz="950" spc="-10">
                <a:latin typeface="Arial"/>
                <a:cs typeface="Arial"/>
              </a:rPr>
              <a:t>Cinnamon</a:t>
            </a:r>
            <a:r>
              <a:rPr dirty="0" sz="950" spc="-5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Crisp</a:t>
            </a:r>
            <a:r>
              <a:rPr dirty="0" sz="950" spc="-45">
                <a:latin typeface="Arial"/>
                <a:cs typeface="Arial"/>
              </a:rPr>
              <a:t> </a:t>
            </a:r>
            <a:r>
              <a:rPr dirty="0" sz="950" spc="-25">
                <a:latin typeface="Arial"/>
                <a:cs typeface="Arial"/>
              </a:rPr>
              <a:t>Bar</a:t>
            </a:r>
            <a:endParaRPr sz="950">
              <a:latin typeface="Arial"/>
              <a:cs typeface="Arial"/>
            </a:endParaRPr>
          </a:p>
          <a:p>
            <a:pPr algn="ctr" marL="12700" marR="5080">
              <a:lnSpc>
                <a:spcPts val="969"/>
              </a:lnSpc>
              <a:spcBef>
                <a:spcPts val="969"/>
              </a:spcBef>
            </a:pPr>
            <a:r>
              <a:rPr dirty="0" sz="950" spc="-20">
                <a:latin typeface="Arial"/>
                <a:cs typeface="Arial"/>
              </a:rPr>
              <a:t>Raisins</a:t>
            </a:r>
            <a:r>
              <a:rPr dirty="0" sz="950" spc="-15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&amp;</a:t>
            </a:r>
            <a:r>
              <a:rPr dirty="0" sz="950" spc="-1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100%</a:t>
            </a:r>
            <a:r>
              <a:rPr dirty="0" sz="950" spc="-15">
                <a:latin typeface="Arial"/>
                <a:cs typeface="Arial"/>
              </a:rPr>
              <a:t> </a:t>
            </a:r>
            <a:r>
              <a:rPr dirty="0" sz="950" spc="-20">
                <a:latin typeface="Arial"/>
                <a:cs typeface="Arial"/>
              </a:rPr>
              <a:t>Grape </a:t>
            </a:r>
            <a:r>
              <a:rPr dirty="0" sz="950" spc="-10">
                <a:latin typeface="Arial"/>
                <a:cs typeface="Arial"/>
              </a:rPr>
              <a:t>Juice</a:t>
            </a:r>
            <a:endParaRPr sz="95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168281" y="5336273"/>
            <a:ext cx="1263015" cy="912494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algn="ctr" marL="134620" marR="127000">
              <a:lnSpc>
                <a:spcPts val="969"/>
              </a:lnSpc>
              <a:spcBef>
                <a:spcPts val="290"/>
              </a:spcBef>
            </a:pPr>
            <a:r>
              <a:rPr dirty="0" sz="950" spc="-10">
                <a:latin typeface="Arial"/>
                <a:cs typeface="Arial"/>
              </a:rPr>
              <a:t>Honey </a:t>
            </a:r>
            <a:r>
              <a:rPr dirty="0" sz="950" spc="-20">
                <a:latin typeface="Arial"/>
                <a:cs typeface="Arial"/>
              </a:rPr>
              <a:t>Cheerios</a:t>
            </a:r>
            <a:r>
              <a:rPr dirty="0" sz="950" spc="-5">
                <a:latin typeface="Arial"/>
                <a:cs typeface="Arial"/>
              </a:rPr>
              <a:t> </a:t>
            </a:r>
            <a:r>
              <a:rPr dirty="0" sz="950" spc="-25">
                <a:latin typeface="Arial"/>
                <a:cs typeface="Arial"/>
              </a:rPr>
              <a:t>w/ </a:t>
            </a:r>
            <a:r>
              <a:rPr dirty="0" sz="950" spc="-10">
                <a:latin typeface="Arial"/>
                <a:cs typeface="Arial"/>
              </a:rPr>
              <a:t>Graham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Crackers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dirty="0" sz="950" spc="-10">
                <a:latin typeface="Arial"/>
                <a:cs typeface="Arial"/>
              </a:rPr>
              <a:t>French</a:t>
            </a:r>
            <a:r>
              <a:rPr dirty="0" sz="950" spc="-4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Toast</a:t>
            </a:r>
            <a:r>
              <a:rPr dirty="0" sz="950" spc="-45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w/</a:t>
            </a:r>
            <a:r>
              <a:rPr dirty="0" sz="950" spc="-4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Syrup</a:t>
            </a:r>
            <a:endParaRPr sz="950">
              <a:latin typeface="Arial"/>
              <a:cs typeface="Arial"/>
            </a:endParaRPr>
          </a:p>
          <a:p>
            <a:pPr algn="ctr" marL="12700" marR="5080">
              <a:lnSpc>
                <a:spcPts val="969"/>
              </a:lnSpc>
              <a:spcBef>
                <a:spcPts val="969"/>
              </a:spcBef>
            </a:pPr>
            <a:r>
              <a:rPr dirty="0" sz="950" spc="-10">
                <a:latin typeface="Arial"/>
                <a:cs typeface="Arial"/>
              </a:rPr>
              <a:t>Diced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Peaches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&amp;</a:t>
            </a:r>
            <a:r>
              <a:rPr dirty="0" sz="950" spc="-35">
                <a:latin typeface="Arial"/>
                <a:cs typeface="Arial"/>
              </a:rPr>
              <a:t> </a:t>
            </a:r>
            <a:r>
              <a:rPr dirty="0" sz="950" spc="-20">
                <a:latin typeface="Arial"/>
                <a:cs typeface="Arial"/>
              </a:rPr>
              <a:t>100% </a:t>
            </a:r>
            <a:r>
              <a:rPr dirty="0" sz="950" spc="-10">
                <a:latin typeface="Arial"/>
                <a:cs typeface="Arial"/>
              </a:rPr>
              <a:t>Grape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Juice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847456" y="1616519"/>
            <a:ext cx="1118870" cy="912494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algn="ctr" marL="12065" marR="5080">
              <a:lnSpc>
                <a:spcPts val="969"/>
              </a:lnSpc>
              <a:spcBef>
                <a:spcPts val="290"/>
              </a:spcBef>
            </a:pPr>
            <a:r>
              <a:rPr dirty="0" sz="950" spc="-20">
                <a:latin typeface="Arial"/>
                <a:cs typeface="Arial"/>
              </a:rPr>
              <a:t>Strawberry</a:t>
            </a:r>
            <a:r>
              <a:rPr dirty="0" sz="950" spc="-1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Yogurt </a:t>
            </a:r>
            <a:r>
              <a:rPr dirty="0" sz="950" spc="-25">
                <a:latin typeface="Arial"/>
                <a:cs typeface="Arial"/>
              </a:rPr>
              <a:t>w/ </a:t>
            </a:r>
            <a:r>
              <a:rPr dirty="0" sz="950" spc="-10">
                <a:latin typeface="Arial"/>
                <a:cs typeface="Arial"/>
              </a:rPr>
              <a:t>Graham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Crackers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dirty="0" sz="950" spc="-10">
                <a:latin typeface="Arial"/>
                <a:cs typeface="Arial"/>
              </a:rPr>
              <a:t>Pancakes</a:t>
            </a:r>
            <a:r>
              <a:rPr dirty="0" sz="950" spc="-5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w/</a:t>
            </a:r>
            <a:r>
              <a:rPr dirty="0" sz="950" spc="-5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Syrup</a:t>
            </a:r>
            <a:endParaRPr sz="950">
              <a:latin typeface="Arial"/>
              <a:cs typeface="Arial"/>
            </a:endParaRPr>
          </a:p>
          <a:p>
            <a:pPr algn="ctr" marL="15875" marR="8255">
              <a:lnSpc>
                <a:spcPts val="969"/>
              </a:lnSpc>
              <a:spcBef>
                <a:spcPts val="975"/>
              </a:spcBef>
            </a:pPr>
            <a:r>
              <a:rPr dirty="0" sz="950" spc="-10">
                <a:latin typeface="Arial"/>
                <a:cs typeface="Arial"/>
              </a:rPr>
              <a:t>Apple</a:t>
            </a:r>
            <a:r>
              <a:rPr dirty="0" sz="950" spc="-4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Slices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&amp;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20">
                <a:latin typeface="Arial"/>
                <a:cs typeface="Arial"/>
              </a:rPr>
              <a:t>Diced </a:t>
            </a:r>
            <a:r>
              <a:rPr dirty="0" sz="950" spc="-10">
                <a:latin typeface="Arial"/>
                <a:cs typeface="Arial"/>
              </a:rPr>
              <a:t>Pineapple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858753" y="2851028"/>
            <a:ext cx="1083310" cy="17335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10">
                <a:latin typeface="Arial"/>
                <a:cs typeface="Arial"/>
              </a:rPr>
              <a:t>Cinnamon</a:t>
            </a:r>
            <a:r>
              <a:rPr dirty="0" sz="950" spc="-5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Crisp</a:t>
            </a:r>
            <a:r>
              <a:rPr dirty="0" sz="950" spc="-45">
                <a:latin typeface="Arial"/>
                <a:cs typeface="Arial"/>
              </a:rPr>
              <a:t> </a:t>
            </a:r>
            <a:r>
              <a:rPr dirty="0" sz="950" spc="-25">
                <a:latin typeface="Arial"/>
                <a:cs typeface="Arial"/>
              </a:rPr>
              <a:t>Bar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972798" y="3322020"/>
            <a:ext cx="855344" cy="29654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11125" marR="5080" indent="-98425">
              <a:lnSpc>
                <a:spcPts val="969"/>
              </a:lnSpc>
              <a:spcBef>
                <a:spcPts val="290"/>
              </a:spcBef>
            </a:pPr>
            <a:r>
              <a:rPr dirty="0" sz="950" spc="-20">
                <a:latin typeface="Arial"/>
                <a:cs typeface="Arial"/>
              </a:rPr>
              <a:t>Raisins </a:t>
            </a:r>
            <a:r>
              <a:rPr dirty="0" sz="950">
                <a:latin typeface="Arial"/>
                <a:cs typeface="Arial"/>
              </a:rPr>
              <a:t>&amp;</a:t>
            </a:r>
            <a:r>
              <a:rPr dirty="0" sz="950" spc="-5">
                <a:latin typeface="Arial"/>
                <a:cs typeface="Arial"/>
              </a:rPr>
              <a:t> </a:t>
            </a:r>
            <a:r>
              <a:rPr dirty="0" sz="950" spc="-20">
                <a:latin typeface="Arial"/>
                <a:cs typeface="Arial"/>
              </a:rPr>
              <a:t>100% </a:t>
            </a:r>
            <a:r>
              <a:rPr dirty="0" sz="950" spc="-10">
                <a:latin typeface="Arial"/>
                <a:cs typeface="Arial"/>
              </a:rPr>
              <a:t>Grape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Juice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841100" y="4162582"/>
            <a:ext cx="1118870" cy="912494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algn="ctr" marL="12065" marR="5080">
              <a:lnSpc>
                <a:spcPts val="969"/>
              </a:lnSpc>
              <a:spcBef>
                <a:spcPts val="290"/>
              </a:spcBef>
            </a:pPr>
            <a:r>
              <a:rPr dirty="0" sz="950" spc="-20">
                <a:latin typeface="Arial"/>
                <a:cs typeface="Arial"/>
              </a:rPr>
              <a:t>Strawberry</a:t>
            </a:r>
            <a:r>
              <a:rPr dirty="0" sz="950" spc="-1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Yogurt </a:t>
            </a:r>
            <a:r>
              <a:rPr dirty="0" sz="950" spc="-25">
                <a:latin typeface="Arial"/>
                <a:cs typeface="Arial"/>
              </a:rPr>
              <a:t>w/ </a:t>
            </a:r>
            <a:r>
              <a:rPr dirty="0" sz="950" spc="-10">
                <a:latin typeface="Arial"/>
                <a:cs typeface="Arial"/>
              </a:rPr>
              <a:t>Graham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Crackers</a:t>
            </a:r>
            <a:endParaRPr sz="950">
              <a:latin typeface="Arial"/>
              <a:cs typeface="Arial"/>
            </a:endParaRPr>
          </a:p>
          <a:p>
            <a:pPr marL="15875" marR="8255" indent="210820">
              <a:lnSpc>
                <a:spcPts val="1939"/>
              </a:lnSpc>
              <a:spcBef>
                <a:spcPts val="195"/>
              </a:spcBef>
            </a:pPr>
            <a:r>
              <a:rPr dirty="0" sz="950" spc="-10">
                <a:latin typeface="Arial"/>
                <a:cs typeface="Arial"/>
              </a:rPr>
              <a:t>Apple</a:t>
            </a:r>
            <a:r>
              <a:rPr dirty="0" sz="950" spc="-4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Frudel Apple</a:t>
            </a:r>
            <a:r>
              <a:rPr dirty="0" sz="950" spc="-4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Slices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&amp;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20">
                <a:latin typeface="Arial"/>
                <a:cs typeface="Arial"/>
              </a:rPr>
              <a:t>Diced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ts val="770"/>
              </a:lnSpc>
            </a:pPr>
            <a:r>
              <a:rPr dirty="0" sz="950" spc="-10">
                <a:latin typeface="Arial"/>
                <a:cs typeface="Arial"/>
              </a:rPr>
              <a:t>Pineapple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784210" y="5372727"/>
            <a:ext cx="1180465" cy="868044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algn="ctr" marL="69215" marR="9525">
              <a:lnSpc>
                <a:spcPts val="969"/>
              </a:lnSpc>
              <a:spcBef>
                <a:spcPts val="290"/>
              </a:spcBef>
            </a:pPr>
            <a:r>
              <a:rPr dirty="0" sz="950" spc="-20">
                <a:latin typeface="Arial"/>
                <a:cs typeface="Arial"/>
              </a:rPr>
              <a:t>Strawberry</a:t>
            </a:r>
            <a:r>
              <a:rPr dirty="0" sz="950" spc="-1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Yogurt </a:t>
            </a:r>
            <a:r>
              <a:rPr dirty="0" sz="950" spc="-25">
                <a:latin typeface="Arial"/>
                <a:cs typeface="Arial"/>
              </a:rPr>
              <a:t>w/ </a:t>
            </a:r>
            <a:r>
              <a:rPr dirty="0" sz="950" spc="-10">
                <a:latin typeface="Arial"/>
                <a:cs typeface="Arial"/>
              </a:rPr>
              <a:t>Graham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Crackers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50"/>
              </a:spcBef>
            </a:pPr>
            <a:r>
              <a:rPr dirty="0" sz="950">
                <a:solidFill>
                  <a:srgbClr val="FF8040"/>
                </a:solidFill>
                <a:latin typeface="Arial"/>
                <a:cs typeface="Arial"/>
              </a:rPr>
              <a:t>NEW!</a:t>
            </a:r>
            <a:r>
              <a:rPr dirty="0" sz="950" spc="-25">
                <a:solidFill>
                  <a:srgbClr val="FF8040"/>
                </a:solidFill>
                <a:latin typeface="Arial"/>
                <a:cs typeface="Arial"/>
              </a:rPr>
              <a:t> </a:t>
            </a:r>
            <a:r>
              <a:rPr dirty="0" sz="950" spc="-20">
                <a:latin typeface="Arial"/>
                <a:cs typeface="Arial"/>
              </a:rPr>
              <a:t>Breakfast</a:t>
            </a:r>
            <a:r>
              <a:rPr dirty="0" sz="950" spc="-2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Pizza</a:t>
            </a:r>
            <a:endParaRPr sz="950">
              <a:latin typeface="Arial"/>
              <a:cs typeface="Arial"/>
            </a:endParaRPr>
          </a:p>
          <a:p>
            <a:pPr algn="ctr" marL="46355" marR="38735">
              <a:lnSpc>
                <a:spcPts val="969"/>
              </a:lnSpc>
              <a:spcBef>
                <a:spcPts val="969"/>
              </a:spcBef>
            </a:pPr>
            <a:r>
              <a:rPr dirty="0" sz="950" spc="-10">
                <a:latin typeface="Arial"/>
                <a:cs typeface="Arial"/>
              </a:rPr>
              <a:t>Apple</a:t>
            </a:r>
            <a:r>
              <a:rPr dirty="0" sz="950" spc="-4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Slices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&amp;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20">
                <a:latin typeface="Arial"/>
                <a:cs typeface="Arial"/>
              </a:rPr>
              <a:t>Diced </a:t>
            </a:r>
            <a:r>
              <a:rPr dirty="0" sz="950" spc="-10">
                <a:latin typeface="Arial"/>
                <a:cs typeface="Arial"/>
              </a:rPr>
              <a:t>Pineapple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611992" y="5328158"/>
            <a:ext cx="1153160" cy="912494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algn="ctr" marL="12700" marR="5080">
              <a:lnSpc>
                <a:spcPts val="969"/>
              </a:lnSpc>
              <a:spcBef>
                <a:spcPts val="290"/>
              </a:spcBef>
            </a:pPr>
            <a:r>
              <a:rPr dirty="0" sz="950" spc="-10">
                <a:latin typeface="Arial"/>
                <a:cs typeface="Arial"/>
              </a:rPr>
              <a:t>Plain</a:t>
            </a:r>
            <a:r>
              <a:rPr dirty="0" sz="950" spc="-5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Bagel</a:t>
            </a:r>
            <a:r>
              <a:rPr dirty="0" sz="950" spc="-45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w/</a:t>
            </a:r>
            <a:r>
              <a:rPr dirty="0" sz="950" spc="-45">
                <a:latin typeface="Arial"/>
                <a:cs typeface="Arial"/>
              </a:rPr>
              <a:t> </a:t>
            </a:r>
            <a:r>
              <a:rPr dirty="0" sz="950" spc="-20">
                <a:latin typeface="Arial"/>
                <a:cs typeface="Arial"/>
              </a:rPr>
              <a:t>Cream </a:t>
            </a:r>
            <a:r>
              <a:rPr dirty="0" sz="950" spc="-10">
                <a:latin typeface="Arial"/>
                <a:cs typeface="Arial"/>
              </a:rPr>
              <a:t>Cheese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dirty="0" sz="950" spc="-10">
                <a:latin typeface="Arial"/>
                <a:cs typeface="Arial"/>
              </a:rPr>
              <a:t>Cinnamon</a:t>
            </a:r>
            <a:r>
              <a:rPr dirty="0" sz="950" spc="-50">
                <a:latin typeface="Arial"/>
                <a:cs typeface="Arial"/>
              </a:rPr>
              <a:t> </a:t>
            </a:r>
            <a:r>
              <a:rPr dirty="0" sz="950" spc="-25">
                <a:latin typeface="Arial"/>
                <a:cs typeface="Arial"/>
              </a:rPr>
              <a:t>Bun</a:t>
            </a:r>
            <a:endParaRPr sz="950">
              <a:latin typeface="Arial"/>
              <a:cs typeface="Arial"/>
            </a:endParaRPr>
          </a:p>
          <a:p>
            <a:pPr algn="ctr" marL="31115" marR="24765">
              <a:lnSpc>
                <a:spcPts val="969"/>
              </a:lnSpc>
              <a:spcBef>
                <a:spcPts val="969"/>
              </a:spcBef>
            </a:pPr>
            <a:r>
              <a:rPr dirty="0" sz="950" spc="-10">
                <a:latin typeface="Arial"/>
                <a:cs typeface="Arial"/>
              </a:rPr>
              <a:t>Apple</a:t>
            </a:r>
            <a:r>
              <a:rPr dirty="0" sz="950" spc="-4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Slices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&amp;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20">
                <a:latin typeface="Arial"/>
                <a:cs typeface="Arial"/>
              </a:rPr>
              <a:t>100% </a:t>
            </a:r>
            <a:r>
              <a:rPr dirty="0" sz="950" spc="-10">
                <a:latin typeface="Arial"/>
                <a:cs typeface="Arial"/>
              </a:rPr>
              <a:t>Orange</a:t>
            </a:r>
            <a:r>
              <a:rPr dirty="0" sz="950" spc="-4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Juice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5969939" y="5336273"/>
            <a:ext cx="1214755" cy="912494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algn="ctr" marL="36195" marR="29209">
              <a:lnSpc>
                <a:spcPts val="969"/>
              </a:lnSpc>
              <a:spcBef>
                <a:spcPts val="290"/>
              </a:spcBef>
            </a:pPr>
            <a:r>
              <a:rPr dirty="0" sz="950" spc="-25">
                <a:latin typeface="Arial"/>
                <a:cs typeface="Arial"/>
              </a:rPr>
              <a:t>Multi-</a:t>
            </a:r>
            <a:r>
              <a:rPr dirty="0" sz="950" spc="-10">
                <a:latin typeface="Arial"/>
                <a:cs typeface="Arial"/>
              </a:rPr>
              <a:t>Grain</a:t>
            </a:r>
            <a:r>
              <a:rPr dirty="0" sz="950">
                <a:latin typeface="Arial"/>
                <a:cs typeface="Arial"/>
              </a:rPr>
              <a:t> </a:t>
            </a:r>
            <a:r>
              <a:rPr dirty="0" sz="950" spc="-20">
                <a:latin typeface="Arial"/>
                <a:cs typeface="Arial"/>
              </a:rPr>
              <a:t>Cinnamon </a:t>
            </a:r>
            <a:r>
              <a:rPr dirty="0" sz="950" spc="-10">
                <a:latin typeface="Arial"/>
                <a:cs typeface="Arial"/>
              </a:rPr>
              <a:t>Flakes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dirty="0" sz="950" spc="-10">
                <a:latin typeface="Arial"/>
                <a:cs typeface="Arial"/>
              </a:rPr>
              <a:t>Graham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Crackers</a:t>
            </a:r>
            <a:endParaRPr sz="950">
              <a:latin typeface="Arial"/>
              <a:cs typeface="Arial"/>
            </a:endParaRPr>
          </a:p>
          <a:p>
            <a:pPr algn="ctr" marL="12700" marR="5080">
              <a:lnSpc>
                <a:spcPts val="969"/>
              </a:lnSpc>
              <a:spcBef>
                <a:spcPts val="969"/>
              </a:spcBef>
            </a:pPr>
            <a:r>
              <a:rPr dirty="0" sz="950" spc="-20">
                <a:latin typeface="Arial"/>
                <a:cs typeface="Arial"/>
              </a:rPr>
              <a:t>Raisins</a:t>
            </a:r>
            <a:r>
              <a:rPr dirty="0" sz="950" spc="-15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&amp;</a:t>
            </a:r>
            <a:r>
              <a:rPr dirty="0" sz="950" spc="-1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100%</a:t>
            </a:r>
            <a:r>
              <a:rPr dirty="0" sz="950" spc="-15">
                <a:latin typeface="Arial"/>
                <a:cs typeface="Arial"/>
              </a:rPr>
              <a:t> </a:t>
            </a:r>
            <a:r>
              <a:rPr dirty="0" sz="950" spc="-20">
                <a:latin typeface="Arial"/>
                <a:cs typeface="Arial"/>
              </a:rPr>
              <a:t>Grape </a:t>
            </a:r>
            <a:r>
              <a:rPr dirty="0" sz="950" spc="-10">
                <a:latin typeface="Arial"/>
                <a:cs typeface="Arial"/>
              </a:rPr>
              <a:t>Juice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464870" y="1762328"/>
            <a:ext cx="1097915" cy="17335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latin typeface="Arial"/>
                <a:cs typeface="Arial"/>
              </a:rPr>
              <a:t>Multi-</a:t>
            </a:r>
            <a:r>
              <a:rPr dirty="0" sz="950" spc="-10">
                <a:latin typeface="Arial"/>
                <a:cs typeface="Arial"/>
              </a:rPr>
              <a:t>Grain</a:t>
            </a:r>
            <a:r>
              <a:rPr dirty="0" sz="95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Cheerios</a:t>
            </a:r>
            <a:endParaRPr sz="95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539915" y="2057984"/>
            <a:ext cx="955040" cy="17335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10">
                <a:latin typeface="Arial"/>
                <a:cs typeface="Arial"/>
              </a:rPr>
              <a:t>Graham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Crackers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473468" y="2353640"/>
            <a:ext cx="1166495" cy="17335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0">
                <a:latin typeface="Arial"/>
                <a:cs typeface="Arial"/>
              </a:rPr>
              <a:t>Raisins </a:t>
            </a:r>
            <a:r>
              <a:rPr dirty="0" sz="950">
                <a:latin typeface="Arial"/>
                <a:cs typeface="Arial"/>
              </a:rPr>
              <a:t>&amp;</a:t>
            </a:r>
            <a:r>
              <a:rPr dirty="0" sz="950" spc="-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Applesauce</a:t>
            </a:r>
            <a:endParaRPr sz="95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625881" y="4381855"/>
            <a:ext cx="782955" cy="17335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10">
                <a:latin typeface="Arial"/>
                <a:cs typeface="Arial"/>
              </a:rPr>
              <a:t>Banana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Muffin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433920" y="4677511"/>
            <a:ext cx="1166495" cy="17335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20">
                <a:latin typeface="Arial"/>
                <a:cs typeface="Arial"/>
              </a:rPr>
              <a:t>Raisins </a:t>
            </a:r>
            <a:r>
              <a:rPr dirty="0" sz="950">
                <a:latin typeface="Arial"/>
                <a:cs typeface="Arial"/>
              </a:rPr>
              <a:t>&amp;</a:t>
            </a:r>
            <a:r>
              <a:rPr dirty="0" sz="950" spc="-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Applesauce</a:t>
            </a:r>
            <a:endParaRPr sz="95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491286" y="5559500"/>
            <a:ext cx="1052195" cy="54292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120"/>
              </a:spcBef>
            </a:pPr>
            <a:r>
              <a:rPr dirty="0" sz="950" spc="-10">
                <a:latin typeface="Arial"/>
                <a:cs typeface="Arial"/>
              </a:rPr>
              <a:t>Cherry</a:t>
            </a:r>
            <a:r>
              <a:rPr dirty="0" sz="950" spc="-4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Cocoa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25">
                <a:latin typeface="Arial"/>
                <a:cs typeface="Arial"/>
              </a:rPr>
              <a:t>Bar</a:t>
            </a:r>
            <a:endParaRPr sz="950">
              <a:latin typeface="Arial"/>
              <a:cs typeface="Arial"/>
            </a:endParaRPr>
          </a:p>
          <a:p>
            <a:pPr marL="112395" marR="5080" indent="-100330">
              <a:lnSpc>
                <a:spcPts val="969"/>
              </a:lnSpc>
              <a:spcBef>
                <a:spcPts val="975"/>
              </a:spcBef>
            </a:pPr>
            <a:r>
              <a:rPr dirty="0" sz="950" spc="-10">
                <a:latin typeface="Arial"/>
                <a:cs typeface="Arial"/>
              </a:rPr>
              <a:t>Fresh</a:t>
            </a:r>
            <a:r>
              <a:rPr dirty="0" sz="950" spc="-3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Pear</a:t>
            </a:r>
            <a:r>
              <a:rPr dirty="0" sz="950" spc="-35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&amp;</a:t>
            </a:r>
            <a:r>
              <a:rPr dirty="0" sz="950" spc="-35">
                <a:latin typeface="Arial"/>
                <a:cs typeface="Arial"/>
              </a:rPr>
              <a:t> </a:t>
            </a:r>
            <a:r>
              <a:rPr dirty="0" sz="950" spc="-20">
                <a:latin typeface="Arial"/>
                <a:cs typeface="Arial"/>
              </a:rPr>
              <a:t>100% Pineapple</a:t>
            </a:r>
            <a:r>
              <a:rPr dirty="0" sz="950" spc="20">
                <a:latin typeface="Arial"/>
                <a:cs typeface="Arial"/>
              </a:rPr>
              <a:t> </a:t>
            </a:r>
            <a:r>
              <a:rPr dirty="0" sz="950" spc="-20">
                <a:latin typeface="Arial"/>
                <a:cs typeface="Arial"/>
              </a:rPr>
              <a:t>Juice</a:t>
            </a:r>
            <a:endParaRPr sz="95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433920" y="6696544"/>
            <a:ext cx="1166495" cy="6661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dirty="0" sz="950" spc="-25">
                <a:latin typeface="Arial"/>
                <a:cs typeface="Arial"/>
              </a:rPr>
              <a:t>Multi-</a:t>
            </a:r>
            <a:r>
              <a:rPr dirty="0" sz="950" spc="-10">
                <a:latin typeface="Arial"/>
                <a:cs typeface="Arial"/>
              </a:rPr>
              <a:t>Grain</a:t>
            </a:r>
            <a:r>
              <a:rPr dirty="0" sz="95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Cheerios</a:t>
            </a:r>
            <a:endParaRPr sz="950">
              <a:latin typeface="Arial"/>
              <a:cs typeface="Arial"/>
            </a:endParaRPr>
          </a:p>
          <a:p>
            <a:pPr algn="ctr" marL="12700" marR="5080">
              <a:lnSpc>
                <a:spcPct val="170200"/>
              </a:lnSpc>
            </a:pPr>
            <a:r>
              <a:rPr dirty="0" sz="950" spc="-10">
                <a:latin typeface="Arial"/>
                <a:cs typeface="Arial"/>
              </a:rPr>
              <a:t>Graham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Crackers </a:t>
            </a:r>
            <a:r>
              <a:rPr dirty="0" sz="950" spc="-20">
                <a:latin typeface="Arial"/>
                <a:cs typeface="Arial"/>
              </a:rPr>
              <a:t>Raisins </a:t>
            </a:r>
            <a:r>
              <a:rPr dirty="0" sz="950">
                <a:latin typeface="Arial"/>
                <a:cs typeface="Arial"/>
              </a:rPr>
              <a:t>&amp;</a:t>
            </a:r>
            <a:r>
              <a:rPr dirty="0" sz="950" spc="-5">
                <a:latin typeface="Arial"/>
                <a:cs typeface="Arial"/>
              </a:rPr>
              <a:t> </a:t>
            </a:r>
            <a:r>
              <a:rPr dirty="0" sz="950" spc="-20">
                <a:latin typeface="Arial"/>
                <a:cs typeface="Arial"/>
              </a:rPr>
              <a:t>Applesauce</a:t>
            </a:r>
            <a:endParaRPr sz="95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831213" y="6489560"/>
            <a:ext cx="1118870" cy="912494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algn="ctr" marL="12065" marR="5080">
              <a:lnSpc>
                <a:spcPts val="969"/>
              </a:lnSpc>
              <a:spcBef>
                <a:spcPts val="290"/>
              </a:spcBef>
            </a:pPr>
            <a:r>
              <a:rPr dirty="0" sz="950" spc="-20">
                <a:latin typeface="Arial"/>
                <a:cs typeface="Arial"/>
              </a:rPr>
              <a:t>Strawberry</a:t>
            </a:r>
            <a:r>
              <a:rPr dirty="0" sz="950" spc="-1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Yogurt </a:t>
            </a:r>
            <a:r>
              <a:rPr dirty="0" sz="950" spc="-25">
                <a:latin typeface="Arial"/>
                <a:cs typeface="Arial"/>
              </a:rPr>
              <a:t>w/ </a:t>
            </a:r>
            <a:r>
              <a:rPr dirty="0" sz="950" spc="-10">
                <a:latin typeface="Arial"/>
                <a:cs typeface="Arial"/>
              </a:rPr>
              <a:t>Graham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Crackers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dirty="0" sz="950" spc="-10">
                <a:latin typeface="Arial"/>
                <a:cs typeface="Arial"/>
              </a:rPr>
              <a:t>Pancakes</a:t>
            </a:r>
            <a:r>
              <a:rPr dirty="0" sz="950" spc="-5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w/</a:t>
            </a:r>
            <a:r>
              <a:rPr dirty="0" sz="950" spc="-5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Syrup</a:t>
            </a:r>
            <a:endParaRPr sz="950">
              <a:latin typeface="Arial"/>
              <a:cs typeface="Arial"/>
            </a:endParaRPr>
          </a:p>
          <a:p>
            <a:pPr algn="ctr" marL="15875" marR="8255">
              <a:lnSpc>
                <a:spcPts val="969"/>
              </a:lnSpc>
              <a:spcBef>
                <a:spcPts val="969"/>
              </a:spcBef>
            </a:pPr>
            <a:r>
              <a:rPr dirty="0" sz="950" spc="-10">
                <a:latin typeface="Arial"/>
                <a:cs typeface="Arial"/>
              </a:rPr>
              <a:t>Apple</a:t>
            </a:r>
            <a:r>
              <a:rPr dirty="0" sz="950" spc="-4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Slices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&amp;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 spc="-20">
                <a:latin typeface="Arial"/>
                <a:cs typeface="Arial"/>
              </a:rPr>
              <a:t>Diced </a:t>
            </a:r>
            <a:r>
              <a:rPr dirty="0" sz="950" spc="-10">
                <a:latin typeface="Arial"/>
                <a:cs typeface="Arial"/>
              </a:rPr>
              <a:t>Pineapple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3982" rIns="0" bIns="0" rtlCol="0" vert="horz">
            <a:spAutoFit/>
          </a:bodyPr>
          <a:lstStyle/>
          <a:p>
            <a:pPr marL="499745">
              <a:lnSpc>
                <a:spcPct val="100000"/>
              </a:lnSpc>
              <a:spcBef>
                <a:spcPts val="120"/>
              </a:spcBef>
            </a:pPr>
            <a:r>
              <a:rPr dirty="0"/>
              <a:t>Lunch</a:t>
            </a:r>
            <a:r>
              <a:rPr dirty="0" spc="-95"/>
              <a:t> </a:t>
            </a:r>
            <a:r>
              <a:rPr dirty="0"/>
              <a:t>Pre-</a:t>
            </a:r>
            <a:r>
              <a:rPr dirty="0" spc="-50"/>
              <a:t>K</a:t>
            </a:r>
          </a:p>
        </p:txBody>
      </p:sp>
      <p:sp>
        <p:nvSpPr>
          <p:cNvPr id="40" name="object 4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This</a:t>
            </a:r>
            <a:r>
              <a:rPr dirty="0" spc="-25"/>
              <a:t> </a:t>
            </a:r>
            <a:r>
              <a:rPr dirty="0"/>
              <a:t>institution</a:t>
            </a:r>
            <a:r>
              <a:rPr dirty="0" spc="10"/>
              <a:t> </a:t>
            </a:r>
            <a:r>
              <a:rPr dirty="0"/>
              <a:t>is</a:t>
            </a:r>
            <a:r>
              <a:rPr dirty="0" spc="-20"/>
              <a:t> </a:t>
            </a:r>
            <a:r>
              <a:rPr dirty="0"/>
              <a:t>an</a:t>
            </a:r>
            <a:r>
              <a:rPr dirty="0" spc="5"/>
              <a:t> </a:t>
            </a:r>
            <a:r>
              <a:rPr dirty="0"/>
              <a:t>equal opportunity</a:t>
            </a:r>
            <a:r>
              <a:rPr dirty="0" spc="-30"/>
              <a:t> </a:t>
            </a:r>
            <a:r>
              <a:rPr dirty="0" spc="-10"/>
              <a:t>provider.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605483" y="1674964"/>
            <a:ext cx="1937385" cy="2106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DID</a:t>
            </a:r>
            <a:r>
              <a:rPr dirty="0" sz="1200" spc="4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YOU</a:t>
            </a:r>
            <a:r>
              <a:rPr dirty="0" sz="1200" spc="40" b="1">
                <a:latin typeface="Arial"/>
                <a:cs typeface="Arial"/>
              </a:rPr>
              <a:t> </a:t>
            </a:r>
            <a:r>
              <a:rPr dirty="0" sz="1200" spc="-20" b="1">
                <a:latin typeface="Arial"/>
                <a:cs typeface="Arial"/>
              </a:rPr>
              <a:t>KNOW…</a:t>
            </a:r>
            <a:endParaRPr sz="1200">
              <a:latin typeface="Arial"/>
              <a:cs typeface="Arial"/>
            </a:endParaRPr>
          </a:p>
          <a:p>
            <a:pPr marL="12700" marR="88900" indent="115570">
              <a:lnSpc>
                <a:spcPct val="100000"/>
              </a:lnSpc>
              <a:spcBef>
                <a:spcPts val="900"/>
              </a:spcBef>
              <a:buSzPct val="88888"/>
              <a:buFont typeface="Segoe UI Symbol"/>
              <a:buChar char="✓"/>
              <a:tabLst>
                <a:tab pos="128270" algn="l"/>
              </a:tabLst>
            </a:pPr>
            <a:r>
              <a:rPr dirty="0" sz="900">
                <a:latin typeface="Arial"/>
                <a:cs typeface="Arial"/>
              </a:rPr>
              <a:t>All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grain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products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are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wholegrain </a:t>
            </a:r>
            <a:r>
              <a:rPr dirty="0" sz="900" spc="-20">
                <a:latin typeface="Arial"/>
                <a:cs typeface="Arial"/>
              </a:rPr>
              <a:t>rich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egoe UI Symbol"/>
              <a:buChar char="✓"/>
            </a:pPr>
            <a:endParaRPr sz="900">
              <a:latin typeface="Arial"/>
              <a:cs typeface="Arial"/>
            </a:endParaRPr>
          </a:p>
          <a:p>
            <a:pPr marL="12700" marR="5080" indent="115570">
              <a:lnSpc>
                <a:spcPct val="100000"/>
              </a:lnSpc>
              <a:buSzPct val="88888"/>
              <a:buFont typeface="Segoe UI Symbol"/>
              <a:buChar char="✓"/>
              <a:tabLst>
                <a:tab pos="128270" algn="l"/>
              </a:tabLst>
            </a:pPr>
            <a:r>
              <a:rPr dirty="0" sz="900">
                <a:latin typeface="Arial"/>
                <a:cs typeface="Arial"/>
              </a:rPr>
              <a:t>There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are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no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pork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products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on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this menu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egoe UI Symbol"/>
              <a:buChar char="✓"/>
            </a:pPr>
            <a:endParaRPr sz="900">
              <a:latin typeface="Arial"/>
              <a:cs typeface="Arial"/>
            </a:endParaRPr>
          </a:p>
          <a:p>
            <a:pPr marL="12700" marR="125095" indent="115570">
              <a:lnSpc>
                <a:spcPct val="100000"/>
              </a:lnSpc>
              <a:buSzPct val="88888"/>
              <a:buFont typeface="Segoe UI Symbol"/>
              <a:buChar char="✓"/>
              <a:tabLst>
                <a:tab pos="128270" algn="l"/>
              </a:tabLst>
            </a:pPr>
            <a:r>
              <a:rPr dirty="0" sz="900">
                <a:latin typeface="Arial"/>
                <a:cs typeface="Arial"/>
              </a:rPr>
              <a:t>Meats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are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lean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cheeses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are </a:t>
            </a:r>
            <a:r>
              <a:rPr dirty="0" sz="900">
                <a:latin typeface="Arial"/>
                <a:cs typeface="Arial"/>
              </a:rPr>
              <a:t>low</a:t>
            </a:r>
            <a:r>
              <a:rPr dirty="0" sz="900" spc="4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fat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egoe UI Symbol"/>
              <a:buChar char="✓"/>
            </a:pPr>
            <a:endParaRPr sz="900">
              <a:latin typeface="Arial"/>
              <a:cs typeface="Arial"/>
            </a:endParaRPr>
          </a:p>
          <a:p>
            <a:pPr marL="12700" marR="92710" indent="115570">
              <a:lnSpc>
                <a:spcPct val="100000"/>
              </a:lnSpc>
              <a:buSzPct val="88888"/>
              <a:buFont typeface="Segoe UI Symbol"/>
              <a:buChar char="✓"/>
              <a:tabLst>
                <a:tab pos="128270" algn="l"/>
              </a:tabLst>
            </a:pPr>
            <a:r>
              <a:rPr dirty="0" sz="900">
                <a:latin typeface="Arial"/>
                <a:cs typeface="Arial"/>
              </a:rPr>
              <a:t>All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products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contain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Zero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Trans </a:t>
            </a:r>
            <a:r>
              <a:rPr dirty="0" sz="900">
                <a:latin typeface="Arial"/>
                <a:cs typeface="Arial"/>
              </a:rPr>
              <a:t>Fats,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No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Artificial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Colors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and </a:t>
            </a:r>
            <a:r>
              <a:rPr dirty="0" sz="900">
                <a:latin typeface="Arial"/>
                <a:cs typeface="Arial"/>
              </a:rPr>
              <a:t>Sweeteners,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No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High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Fructose </a:t>
            </a:r>
            <a:r>
              <a:rPr dirty="0" sz="900">
                <a:latin typeface="Arial"/>
                <a:cs typeface="Arial"/>
              </a:rPr>
              <a:t>Corn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Syrup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605483" y="3861904"/>
            <a:ext cx="137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Lunch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Milk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Choices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7605483" y="4189958"/>
            <a:ext cx="11277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1%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Unflavored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Milk </a:t>
            </a:r>
            <a:r>
              <a:rPr dirty="0" sz="900">
                <a:latin typeface="Arial"/>
                <a:cs typeface="Arial"/>
              </a:rPr>
              <a:t>Skim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Unflavored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Milk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7605483" y="4578578"/>
            <a:ext cx="68961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Arial"/>
                <a:cs typeface="Arial"/>
              </a:rPr>
              <a:t>Please</a:t>
            </a:r>
            <a:r>
              <a:rPr dirty="0" sz="900" spc="70" b="1">
                <a:latin typeface="Arial"/>
                <a:cs typeface="Arial"/>
              </a:rPr>
              <a:t> </a:t>
            </a:r>
            <a:r>
              <a:rPr dirty="0" sz="900" spc="-20" b="1">
                <a:latin typeface="Arial"/>
                <a:cs typeface="Arial"/>
              </a:rPr>
              <a:t>Note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7605483" y="4852898"/>
            <a:ext cx="18097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Locally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Grown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Component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Served Daily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7605483" y="5264378"/>
            <a:ext cx="13893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Menu</a:t>
            </a:r>
            <a:r>
              <a:rPr dirty="0" sz="900" spc="3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is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subject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to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change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7605483" y="5538698"/>
            <a:ext cx="15189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Vegetarian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Meal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Options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are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00">
                <a:latin typeface="Arial"/>
                <a:cs typeface="Arial"/>
              </a:rPr>
              <a:t>indicated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with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“V”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810600" y="1659953"/>
            <a:ext cx="11925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5875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Chicken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Mole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w/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Brown </a:t>
            </a:r>
            <a:r>
              <a:rPr dirty="0" sz="900" spc="-20">
                <a:latin typeface="Arial"/>
                <a:cs typeface="Arial"/>
              </a:rPr>
              <a:t>Rice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Pilaf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&amp;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Green</a:t>
            </a:r>
            <a:r>
              <a:rPr dirty="0" sz="900" spc="-30">
                <a:latin typeface="Arial"/>
                <a:cs typeface="Arial"/>
              </a:rPr>
              <a:t> Peas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785150" y="2071433"/>
            <a:ext cx="12433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330" marR="5080" indent="-342265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Spanish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Rice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&amp;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Beans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w/ </a:t>
            </a:r>
            <a:r>
              <a:rPr dirty="0" sz="900" spc="-10">
                <a:latin typeface="Arial"/>
                <a:cs typeface="Arial"/>
              </a:rPr>
              <a:t>Plantain(V)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125573" y="2482913"/>
            <a:ext cx="56261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Fresh</a:t>
            </a:r>
            <a:r>
              <a:rPr dirty="0" sz="900" spc="-20">
                <a:latin typeface="Arial"/>
                <a:cs typeface="Arial"/>
              </a:rPr>
              <a:t> Pear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562754" y="1675688"/>
            <a:ext cx="1283970" cy="9601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800" spc="-25">
                <a:latin typeface="Arial"/>
                <a:cs typeface="Arial"/>
              </a:rPr>
              <a:t>Penne </a:t>
            </a:r>
            <a:r>
              <a:rPr dirty="0" sz="800" spc="-20">
                <a:latin typeface="Arial"/>
                <a:cs typeface="Arial"/>
              </a:rPr>
              <a:t>w/ </a:t>
            </a:r>
            <a:r>
              <a:rPr dirty="0" sz="800" spc="-25">
                <a:latin typeface="Arial"/>
                <a:cs typeface="Arial"/>
              </a:rPr>
              <a:t>Beef Meat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Sauce</a:t>
            </a:r>
            <a:endParaRPr sz="800">
              <a:latin typeface="Arial"/>
              <a:cs typeface="Arial"/>
            </a:endParaRPr>
          </a:p>
          <a:p>
            <a:pPr algn="ctr" marL="12700" marR="5080" indent="-635">
              <a:lnSpc>
                <a:spcPts val="800"/>
              </a:lnSpc>
              <a:spcBef>
                <a:spcPts val="800"/>
              </a:spcBef>
            </a:pPr>
            <a:r>
              <a:rPr dirty="0" sz="800" spc="-25">
                <a:latin typeface="Arial"/>
                <a:cs typeface="Arial"/>
              </a:rPr>
              <a:t>Penne </a:t>
            </a:r>
            <a:r>
              <a:rPr dirty="0" sz="800" spc="-20">
                <a:latin typeface="Arial"/>
                <a:cs typeface="Arial"/>
              </a:rPr>
              <a:t>w/</a:t>
            </a:r>
            <a:r>
              <a:rPr dirty="0" sz="800" spc="-25">
                <a:latin typeface="Arial"/>
                <a:cs typeface="Arial"/>
              </a:rPr>
              <a:t> Tomato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Sauce, </a:t>
            </a:r>
            <a:r>
              <a:rPr dirty="0" sz="800" spc="-30">
                <a:latin typeface="Arial"/>
                <a:cs typeface="Arial"/>
              </a:rPr>
              <a:t>Mozzarella,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&amp;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Ricotta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 spc="-30">
                <a:latin typeface="Arial"/>
                <a:cs typeface="Arial"/>
              </a:rPr>
              <a:t>Cheese</a:t>
            </a:r>
            <a:r>
              <a:rPr dirty="0" sz="800" spc="50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(V)</a:t>
            </a:r>
            <a:endParaRPr sz="800">
              <a:latin typeface="Arial"/>
              <a:cs typeface="Arial"/>
            </a:endParaRPr>
          </a:p>
          <a:p>
            <a:pPr algn="ctr" marL="263525" marR="255904">
              <a:lnSpc>
                <a:spcPct val="166700"/>
              </a:lnSpc>
            </a:pPr>
            <a:r>
              <a:rPr dirty="0" sz="800" spc="-25">
                <a:latin typeface="Arial"/>
                <a:cs typeface="Arial"/>
              </a:rPr>
              <a:t>Italian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30">
                <a:latin typeface="Arial"/>
                <a:cs typeface="Arial"/>
              </a:rPr>
              <a:t>Vegetables</a:t>
            </a:r>
            <a:r>
              <a:rPr dirty="0" sz="800" spc="50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Orange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slices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6007277" y="1840407"/>
            <a:ext cx="11753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195" marR="5080" indent="-2413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Home-Style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Macaroni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50">
                <a:latin typeface="Arial"/>
                <a:cs typeface="Arial"/>
              </a:rPr>
              <a:t>&amp;</a:t>
            </a:r>
            <a:r>
              <a:rPr dirty="0" sz="900" spc="-25">
                <a:latin typeface="Arial"/>
                <a:cs typeface="Arial"/>
              </a:rPr>
              <a:t> Cheese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w/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Broccoli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(V)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6288303" y="2251874"/>
            <a:ext cx="6102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Fresh</a:t>
            </a:r>
            <a:r>
              <a:rPr dirty="0" sz="900" spc="-20">
                <a:latin typeface="Arial"/>
                <a:cs typeface="Arial"/>
              </a:rPr>
              <a:t> Apple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801380" y="2883153"/>
            <a:ext cx="1243330" cy="96266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algn="ctr" marL="113030" marR="105410">
              <a:lnSpc>
                <a:spcPts val="900"/>
              </a:lnSpc>
              <a:spcBef>
                <a:spcPts val="280"/>
              </a:spcBef>
            </a:pPr>
            <a:r>
              <a:rPr dirty="0" sz="900" spc="-25">
                <a:latin typeface="Arial"/>
                <a:cs typeface="Arial"/>
              </a:rPr>
              <a:t>Turkey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Chili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w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Whole </a:t>
            </a:r>
            <a:r>
              <a:rPr dirty="0" sz="900" spc="-25">
                <a:latin typeface="Arial"/>
                <a:cs typeface="Arial"/>
              </a:rPr>
              <a:t>Wheat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Bread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Slice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50">
                <a:latin typeface="Arial"/>
                <a:cs typeface="Arial"/>
              </a:rPr>
              <a:t>&amp;</a:t>
            </a:r>
            <a:r>
              <a:rPr dirty="0" sz="900" spc="-25">
                <a:latin typeface="Arial"/>
                <a:cs typeface="Arial"/>
              </a:rPr>
              <a:t> Mixed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Vegetables</a:t>
            </a:r>
            <a:endParaRPr sz="900">
              <a:latin typeface="Arial"/>
              <a:cs typeface="Arial"/>
            </a:endParaRPr>
          </a:p>
          <a:p>
            <a:pPr algn="ctr" marL="12700" marR="5080">
              <a:lnSpc>
                <a:spcPts val="900"/>
              </a:lnSpc>
              <a:spcBef>
                <a:spcPts val="900"/>
              </a:spcBef>
            </a:pPr>
            <a:r>
              <a:rPr dirty="0" sz="900" spc="-25">
                <a:latin typeface="Arial"/>
                <a:cs typeface="Arial"/>
              </a:rPr>
              <a:t>Spanish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Rice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&amp;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Beans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w/ </a:t>
            </a:r>
            <a:r>
              <a:rPr dirty="0" sz="900" spc="-25">
                <a:latin typeface="Arial"/>
                <a:cs typeface="Arial"/>
              </a:rPr>
              <a:t>Plantain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(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V)</a:t>
            </a:r>
            <a:endParaRPr sz="900">
              <a:latin typeface="Arial"/>
              <a:cs typeface="Arial"/>
            </a:endParaRPr>
          </a:p>
          <a:p>
            <a:pPr marL="328930">
              <a:lnSpc>
                <a:spcPct val="100000"/>
              </a:lnSpc>
              <a:spcBef>
                <a:spcPts val="720"/>
              </a:spcBef>
            </a:pPr>
            <a:r>
              <a:rPr dirty="0" sz="900" spc="-25">
                <a:latin typeface="Arial"/>
                <a:cs typeface="Arial"/>
              </a:rPr>
              <a:t>Fresh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Apple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594097" y="2915640"/>
            <a:ext cx="1175385" cy="84836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algn="ctr" marL="23495" marR="18415">
              <a:lnSpc>
                <a:spcPts val="900"/>
              </a:lnSpc>
              <a:spcBef>
                <a:spcPts val="280"/>
              </a:spcBef>
            </a:pPr>
            <a:r>
              <a:rPr dirty="0" sz="900" spc="-20">
                <a:latin typeface="Arial"/>
                <a:cs typeface="Arial"/>
              </a:rPr>
              <a:t>BBQ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Chicken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w/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Sweet </a:t>
            </a:r>
            <a:r>
              <a:rPr dirty="0" sz="900" spc="-25">
                <a:latin typeface="Arial"/>
                <a:cs typeface="Arial"/>
              </a:rPr>
              <a:t>Mashed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Potatoes</a:t>
            </a:r>
            <a:endParaRPr sz="900">
              <a:latin typeface="Arial"/>
              <a:cs typeface="Arial"/>
            </a:endParaRPr>
          </a:p>
          <a:p>
            <a:pPr algn="ctr" marL="12700" marR="5080">
              <a:lnSpc>
                <a:spcPts val="900"/>
              </a:lnSpc>
              <a:spcBef>
                <a:spcPts val="900"/>
              </a:spcBef>
            </a:pPr>
            <a:r>
              <a:rPr dirty="0" sz="900" spc="-25">
                <a:latin typeface="Arial"/>
                <a:cs typeface="Arial"/>
              </a:rPr>
              <a:t>Home-Style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Macaroni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50">
                <a:latin typeface="Arial"/>
                <a:cs typeface="Arial"/>
              </a:rPr>
              <a:t>&amp;</a:t>
            </a:r>
            <a:r>
              <a:rPr dirty="0" sz="900" spc="-25">
                <a:latin typeface="Arial"/>
                <a:cs typeface="Arial"/>
              </a:rPr>
              <a:t> Cheese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w/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Broccoli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(V)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dirty="0" sz="900" spc="-25">
                <a:latin typeface="Arial"/>
                <a:cs typeface="Arial"/>
              </a:rPr>
              <a:t>Orange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Slices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5966383" y="2866910"/>
            <a:ext cx="1246505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Penne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w/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Tomato</a:t>
            </a:r>
            <a:r>
              <a:rPr dirty="0" sz="900" spc="-30">
                <a:latin typeface="Arial"/>
                <a:cs typeface="Arial"/>
              </a:rPr>
              <a:t> Sauce, Mozzarella,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&amp;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Ricotta </a:t>
            </a:r>
            <a:r>
              <a:rPr dirty="0" sz="900" spc="-25">
                <a:latin typeface="Arial"/>
                <a:cs typeface="Arial"/>
              </a:rPr>
              <a:t>Cheese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(V)</a:t>
            </a:r>
            <a:endParaRPr sz="9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6148031" y="3415550"/>
            <a:ext cx="8826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Italian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Vegetables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6284252" y="3689870"/>
            <a:ext cx="6102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Fresh</a:t>
            </a:r>
            <a:r>
              <a:rPr dirty="0" sz="900" spc="-20">
                <a:latin typeface="Arial"/>
                <a:cs typeface="Arial"/>
              </a:rPr>
              <a:t> Apple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767332" y="4128452"/>
            <a:ext cx="1295400" cy="858519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algn="ctr" marL="26670" marR="19050">
              <a:lnSpc>
                <a:spcPts val="800"/>
              </a:lnSpc>
              <a:spcBef>
                <a:spcPts val="260"/>
              </a:spcBef>
            </a:pPr>
            <a:r>
              <a:rPr dirty="0" sz="800" spc="-25">
                <a:latin typeface="Arial"/>
                <a:cs typeface="Arial"/>
              </a:rPr>
              <a:t>Pasta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&amp;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Chicken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30">
                <a:latin typeface="Arial"/>
                <a:cs typeface="Arial"/>
              </a:rPr>
              <a:t>Meatballs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in</a:t>
            </a:r>
            <a:r>
              <a:rPr dirty="0" sz="800" spc="50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Tomato Sauce </a:t>
            </a:r>
            <a:r>
              <a:rPr dirty="0" sz="800" spc="-20">
                <a:latin typeface="Arial"/>
                <a:cs typeface="Arial"/>
              </a:rPr>
              <a:t>w/ </a:t>
            </a:r>
            <a:r>
              <a:rPr dirty="0" sz="800" spc="-10">
                <a:latin typeface="Arial"/>
                <a:cs typeface="Arial"/>
              </a:rPr>
              <a:t>Italian Vegetables</a:t>
            </a:r>
            <a:endParaRPr sz="800">
              <a:latin typeface="Arial"/>
              <a:cs typeface="Arial"/>
            </a:endParaRPr>
          </a:p>
          <a:p>
            <a:pPr algn="ctr" marL="12700" marR="5080" indent="-635">
              <a:lnSpc>
                <a:spcPts val="800"/>
              </a:lnSpc>
              <a:spcBef>
                <a:spcPts val="800"/>
              </a:spcBef>
            </a:pPr>
            <a:r>
              <a:rPr dirty="0" sz="800" spc="-25">
                <a:latin typeface="Arial"/>
                <a:cs typeface="Arial"/>
              </a:rPr>
              <a:t>Falafel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Nuggets </a:t>
            </a:r>
            <a:r>
              <a:rPr dirty="0" sz="800" spc="-20">
                <a:latin typeface="Arial"/>
                <a:cs typeface="Arial"/>
              </a:rPr>
              <a:t>w/ </a:t>
            </a:r>
            <a:r>
              <a:rPr dirty="0" sz="800" spc="-10">
                <a:latin typeface="Arial"/>
                <a:cs typeface="Arial"/>
              </a:rPr>
              <a:t>Whole </a:t>
            </a:r>
            <a:r>
              <a:rPr dirty="0" sz="800" spc="-25">
                <a:latin typeface="Arial"/>
                <a:cs typeface="Arial"/>
              </a:rPr>
              <a:t>Wheat Bread Slice </a:t>
            </a:r>
            <a:r>
              <a:rPr dirty="0" sz="800">
                <a:latin typeface="Arial"/>
                <a:cs typeface="Arial"/>
              </a:rPr>
              <a:t>&amp;</a:t>
            </a:r>
            <a:r>
              <a:rPr dirty="0" sz="800" spc="-25">
                <a:latin typeface="Arial"/>
                <a:cs typeface="Arial"/>
              </a:rPr>
              <a:t> Corn </a:t>
            </a:r>
            <a:r>
              <a:rPr dirty="0" sz="800" spc="-30">
                <a:latin typeface="Arial"/>
                <a:cs typeface="Arial"/>
              </a:rPr>
              <a:t>(V)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40"/>
              </a:spcBef>
            </a:pPr>
            <a:r>
              <a:rPr dirty="0" sz="800" spc="-25">
                <a:latin typeface="Arial"/>
                <a:cs typeface="Arial"/>
              </a:rPr>
              <a:t>Fresh</a:t>
            </a:r>
            <a:r>
              <a:rPr dirty="0" sz="800" spc="-20">
                <a:latin typeface="Arial"/>
                <a:cs typeface="Arial"/>
              </a:rPr>
              <a:t> Pear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519853" y="4090123"/>
            <a:ext cx="1345565" cy="96266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algn="ctr" marL="199390" marR="188595">
              <a:lnSpc>
                <a:spcPts val="900"/>
              </a:lnSpc>
              <a:spcBef>
                <a:spcPts val="280"/>
              </a:spcBef>
            </a:pPr>
            <a:r>
              <a:rPr dirty="0" sz="900" spc="-25">
                <a:latin typeface="Arial"/>
                <a:cs typeface="Arial"/>
              </a:rPr>
              <a:t>Meatloaf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w/Gravy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50">
                <a:latin typeface="Arial"/>
                <a:cs typeface="Arial"/>
              </a:rPr>
              <a:t>&amp;</a:t>
            </a:r>
            <a:r>
              <a:rPr dirty="0" sz="900" spc="-25">
                <a:latin typeface="Arial"/>
                <a:cs typeface="Arial"/>
              </a:rPr>
              <a:t> Mashed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Potatoes</a:t>
            </a:r>
            <a:endParaRPr sz="900">
              <a:latin typeface="Arial"/>
              <a:cs typeface="Arial"/>
            </a:endParaRPr>
          </a:p>
          <a:p>
            <a:pPr algn="ctr" marL="12700" marR="5080">
              <a:lnSpc>
                <a:spcPts val="900"/>
              </a:lnSpc>
              <a:spcBef>
                <a:spcPts val="900"/>
              </a:spcBef>
            </a:pPr>
            <a:r>
              <a:rPr dirty="0" sz="900" spc="-25">
                <a:latin typeface="Arial"/>
                <a:cs typeface="Arial"/>
              </a:rPr>
              <a:t>Cheese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Raviolis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w/</a:t>
            </a:r>
            <a:r>
              <a:rPr dirty="0" sz="900" spc="-30">
                <a:latin typeface="Arial"/>
                <a:cs typeface="Arial"/>
              </a:rPr>
              <a:t> Tomato </a:t>
            </a:r>
            <a:r>
              <a:rPr dirty="0" sz="900" spc="-25">
                <a:latin typeface="Arial"/>
                <a:cs typeface="Arial"/>
              </a:rPr>
              <a:t>Sauce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&amp;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Italian </a:t>
            </a:r>
            <a:r>
              <a:rPr dirty="0" sz="900" spc="-10">
                <a:latin typeface="Arial"/>
                <a:cs typeface="Arial"/>
              </a:rPr>
              <a:t>Vegetables </a:t>
            </a:r>
            <a:r>
              <a:rPr dirty="0" sz="900" spc="-25">
                <a:latin typeface="Arial"/>
                <a:cs typeface="Arial"/>
              </a:rPr>
              <a:t>(V)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dirty="0" sz="900" spc="-25">
                <a:latin typeface="Arial"/>
                <a:cs typeface="Arial"/>
              </a:rPr>
              <a:t>Orange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Slices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6167030" y="4114482"/>
            <a:ext cx="8693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Cheese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Pizza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(V)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6012078" y="4388802"/>
            <a:ext cx="11791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75285" marR="5080" indent="-36322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Garden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Salad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w/</a:t>
            </a:r>
            <a:r>
              <a:rPr dirty="0" sz="900" spc="-30">
                <a:latin typeface="Arial"/>
                <a:cs typeface="Arial"/>
              </a:rPr>
              <a:t> Ranch </a:t>
            </a:r>
            <a:r>
              <a:rPr dirty="0" sz="900" spc="-10">
                <a:latin typeface="Arial"/>
                <a:cs typeface="Arial"/>
              </a:rPr>
              <a:t>Dressing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6296431" y="4800282"/>
            <a:ext cx="6102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Fresh</a:t>
            </a:r>
            <a:r>
              <a:rPr dirty="0" sz="900" spc="-20">
                <a:latin typeface="Arial"/>
                <a:cs typeface="Arial"/>
              </a:rPr>
              <a:t> Apple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756714" y="5368404"/>
            <a:ext cx="12433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25120" marR="5080" indent="-313055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Spanish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Rice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&amp;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Beans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w/ Plantain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(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V)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2073122" y="5779884"/>
            <a:ext cx="6102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Fresh</a:t>
            </a:r>
            <a:r>
              <a:rPr dirty="0" sz="900" spc="-20">
                <a:latin typeface="Arial"/>
                <a:cs typeface="Arial"/>
              </a:rPr>
              <a:t> Apple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3120580" y="1681136"/>
            <a:ext cx="1374140" cy="962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Chicken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Fingers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w/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Ketchup</a:t>
            </a:r>
            <a:endParaRPr sz="900">
              <a:latin typeface="Arial"/>
              <a:cs typeface="Arial"/>
            </a:endParaRPr>
          </a:p>
          <a:p>
            <a:pPr algn="ctr" marL="69850" marR="62230">
              <a:lnSpc>
                <a:spcPts val="900"/>
              </a:lnSpc>
              <a:spcBef>
                <a:spcPts val="900"/>
              </a:spcBef>
            </a:pPr>
            <a:r>
              <a:rPr dirty="0" sz="900" spc="-25">
                <a:latin typeface="Arial"/>
                <a:cs typeface="Arial"/>
              </a:rPr>
              <a:t>Falafel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Nuggets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w/</a:t>
            </a:r>
            <a:r>
              <a:rPr dirty="0" sz="900" spc="-30">
                <a:latin typeface="Arial"/>
                <a:cs typeface="Arial"/>
              </a:rPr>
              <a:t> Whole </a:t>
            </a:r>
            <a:r>
              <a:rPr dirty="0" sz="900" spc="-25">
                <a:latin typeface="Arial"/>
                <a:cs typeface="Arial"/>
              </a:rPr>
              <a:t>Wheat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Bread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Slice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(V)</a:t>
            </a:r>
            <a:endParaRPr sz="900">
              <a:latin typeface="Arial"/>
              <a:cs typeface="Arial"/>
            </a:endParaRPr>
          </a:p>
          <a:p>
            <a:pPr marL="394335" marR="386715" indent="173990">
              <a:lnSpc>
                <a:spcPct val="166700"/>
              </a:lnSpc>
            </a:pPr>
            <a:r>
              <a:rPr dirty="0" sz="900" spc="-20">
                <a:latin typeface="Arial"/>
                <a:cs typeface="Arial"/>
              </a:rPr>
              <a:t>Corn </a:t>
            </a:r>
            <a:r>
              <a:rPr dirty="0" sz="900" spc="-25">
                <a:latin typeface="Arial"/>
                <a:cs typeface="Arial"/>
              </a:rPr>
              <a:t>Fresh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Apple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3110725" y="2948127"/>
            <a:ext cx="1345565" cy="437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Cheese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Raviolis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w/</a:t>
            </a:r>
            <a:r>
              <a:rPr dirty="0" sz="900" spc="-30">
                <a:latin typeface="Arial"/>
                <a:cs typeface="Arial"/>
              </a:rPr>
              <a:t> Tomato </a:t>
            </a:r>
            <a:r>
              <a:rPr dirty="0" sz="900" spc="-25">
                <a:latin typeface="Arial"/>
                <a:cs typeface="Arial"/>
              </a:rPr>
              <a:t>Sauce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&amp;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Italian </a:t>
            </a:r>
            <a:r>
              <a:rPr dirty="0" sz="900" spc="-10">
                <a:latin typeface="Arial"/>
                <a:cs typeface="Arial"/>
              </a:rPr>
              <a:t>Vegetables </a:t>
            </a:r>
            <a:r>
              <a:rPr dirty="0" sz="900" spc="-25">
                <a:latin typeface="Arial"/>
                <a:cs typeface="Arial"/>
              </a:rPr>
              <a:t>(V)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3521583" y="3496792"/>
            <a:ext cx="56261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Fresh</a:t>
            </a:r>
            <a:r>
              <a:rPr dirty="0" sz="900" spc="-20">
                <a:latin typeface="Arial"/>
                <a:cs typeface="Arial"/>
              </a:rPr>
              <a:t> Pear</a:t>
            </a:r>
            <a:endParaRPr sz="9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3203232" y="4094619"/>
            <a:ext cx="1198880" cy="92964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algn="ctr" marL="12065" marR="5080">
              <a:lnSpc>
                <a:spcPts val="850"/>
              </a:lnSpc>
              <a:spcBef>
                <a:spcPts val="270"/>
              </a:spcBef>
            </a:pPr>
            <a:r>
              <a:rPr dirty="0" sz="850" spc="-25">
                <a:latin typeface="Arial"/>
                <a:cs typeface="Arial"/>
              </a:rPr>
              <a:t>Chicken Alfredo </a:t>
            </a:r>
            <a:r>
              <a:rPr dirty="0" sz="850" spc="-20">
                <a:latin typeface="Arial"/>
                <a:cs typeface="Arial"/>
              </a:rPr>
              <a:t>w/ </a:t>
            </a:r>
            <a:r>
              <a:rPr dirty="0" sz="850" spc="-30">
                <a:latin typeface="Arial"/>
                <a:cs typeface="Arial"/>
              </a:rPr>
              <a:t>Penne </a:t>
            </a:r>
            <a:r>
              <a:rPr dirty="0" sz="850" spc="-10">
                <a:latin typeface="Arial"/>
                <a:cs typeface="Arial"/>
              </a:rPr>
              <a:t>Pasta</a:t>
            </a:r>
            <a:endParaRPr sz="850">
              <a:latin typeface="Arial"/>
              <a:cs typeface="Arial"/>
            </a:endParaRPr>
          </a:p>
          <a:p>
            <a:pPr algn="ctr" marL="59055" marR="48895">
              <a:lnSpc>
                <a:spcPts val="850"/>
              </a:lnSpc>
              <a:spcBef>
                <a:spcPts val="615"/>
              </a:spcBef>
            </a:pPr>
            <a:r>
              <a:rPr dirty="0" sz="850" spc="-25">
                <a:latin typeface="Arial"/>
                <a:cs typeface="Arial"/>
              </a:rPr>
              <a:t>Home-Style</a:t>
            </a:r>
            <a:r>
              <a:rPr dirty="0" sz="850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Macaroni</a:t>
            </a:r>
            <a:r>
              <a:rPr dirty="0" sz="850">
                <a:latin typeface="Arial"/>
                <a:cs typeface="Arial"/>
              </a:rPr>
              <a:t> </a:t>
            </a:r>
            <a:r>
              <a:rPr dirty="0" sz="850" spc="-50">
                <a:latin typeface="Arial"/>
                <a:cs typeface="Arial"/>
              </a:rPr>
              <a:t>&amp;</a:t>
            </a:r>
            <a:r>
              <a:rPr dirty="0" sz="850" spc="-25">
                <a:latin typeface="Arial"/>
                <a:cs typeface="Arial"/>
              </a:rPr>
              <a:t> Cheese</a:t>
            </a:r>
            <a:r>
              <a:rPr dirty="0" sz="850" spc="-20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(V)</a:t>
            </a:r>
            <a:endParaRPr sz="850">
              <a:latin typeface="Arial"/>
              <a:cs typeface="Arial"/>
            </a:endParaRPr>
          </a:p>
          <a:p>
            <a:pPr algn="ctr" marL="323850" marR="316230" indent="-635">
              <a:lnSpc>
                <a:spcPct val="143700"/>
              </a:lnSpc>
            </a:pPr>
            <a:r>
              <a:rPr dirty="0" sz="850" spc="-10">
                <a:latin typeface="Arial"/>
                <a:cs typeface="Arial"/>
              </a:rPr>
              <a:t>Broccoli </a:t>
            </a:r>
            <a:r>
              <a:rPr dirty="0" sz="850" spc="-25">
                <a:latin typeface="Arial"/>
                <a:cs typeface="Arial"/>
              </a:rPr>
              <a:t>Fresh</a:t>
            </a:r>
            <a:r>
              <a:rPr dirty="0" sz="850" spc="-20">
                <a:latin typeface="Arial"/>
                <a:cs typeface="Arial"/>
              </a:rPr>
              <a:t> </a:t>
            </a:r>
            <a:r>
              <a:rPr dirty="0" sz="850" spc="-35">
                <a:latin typeface="Arial"/>
                <a:cs typeface="Arial"/>
              </a:rPr>
              <a:t>Apple</a:t>
            </a:r>
            <a:endParaRPr sz="85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4607559" y="5311559"/>
            <a:ext cx="1245870" cy="96266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algn="ctr" marL="12700" marR="5080" indent="-3175">
              <a:lnSpc>
                <a:spcPts val="900"/>
              </a:lnSpc>
              <a:spcBef>
                <a:spcPts val="280"/>
              </a:spcBef>
            </a:pPr>
            <a:r>
              <a:rPr dirty="0" sz="900" spc="-30">
                <a:latin typeface="Arial"/>
                <a:cs typeface="Arial"/>
              </a:rPr>
              <a:t>Caribbean</a:t>
            </a:r>
            <a:r>
              <a:rPr dirty="0" sz="900" spc="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Pineapple </a:t>
            </a:r>
            <a:r>
              <a:rPr dirty="0" sz="900" spc="-25">
                <a:latin typeface="Arial"/>
                <a:cs typeface="Arial"/>
              </a:rPr>
              <a:t>Chicken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w/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Brown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Rice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50">
                <a:latin typeface="Arial"/>
                <a:cs typeface="Arial"/>
              </a:rPr>
              <a:t>&amp;</a:t>
            </a:r>
            <a:r>
              <a:rPr dirty="0" sz="900" spc="-10">
                <a:latin typeface="Arial"/>
                <a:cs typeface="Arial"/>
              </a:rPr>
              <a:t> Carrots</a:t>
            </a:r>
            <a:endParaRPr sz="900">
              <a:latin typeface="Arial"/>
              <a:cs typeface="Arial"/>
            </a:endParaRPr>
          </a:p>
          <a:p>
            <a:pPr algn="ctr" marL="47625" marR="40005">
              <a:lnSpc>
                <a:spcPts val="900"/>
              </a:lnSpc>
              <a:spcBef>
                <a:spcPts val="900"/>
              </a:spcBef>
            </a:pPr>
            <a:r>
              <a:rPr dirty="0" sz="900" spc="-25">
                <a:latin typeface="Arial"/>
                <a:cs typeface="Arial"/>
              </a:rPr>
              <a:t>Home-Style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Macaroni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50">
                <a:latin typeface="Arial"/>
                <a:cs typeface="Arial"/>
              </a:rPr>
              <a:t>&amp;</a:t>
            </a:r>
            <a:r>
              <a:rPr dirty="0" sz="900" spc="-25">
                <a:latin typeface="Arial"/>
                <a:cs typeface="Arial"/>
              </a:rPr>
              <a:t> Cheese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w/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Broccoli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(V)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dirty="0" sz="900" spc="-25">
                <a:latin typeface="Arial"/>
                <a:cs typeface="Arial"/>
              </a:rPr>
              <a:t>Orange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Slices</a:t>
            </a:r>
            <a:endParaRPr sz="9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5984075" y="5311559"/>
            <a:ext cx="1226820" cy="96266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algn="ctr" marL="63500" marR="55880">
              <a:lnSpc>
                <a:spcPts val="900"/>
              </a:lnSpc>
              <a:spcBef>
                <a:spcPts val="280"/>
              </a:spcBef>
            </a:pPr>
            <a:r>
              <a:rPr dirty="0" sz="900" spc="-25">
                <a:latin typeface="Arial"/>
                <a:cs typeface="Arial"/>
              </a:rPr>
              <a:t>Turkey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Fajita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w/</a:t>
            </a:r>
            <a:r>
              <a:rPr dirty="0" sz="900" spc="-30">
                <a:latin typeface="Arial"/>
                <a:cs typeface="Arial"/>
              </a:rPr>
              <a:t> Brown </a:t>
            </a:r>
            <a:r>
              <a:rPr dirty="0" sz="900" spc="-20">
                <a:latin typeface="Arial"/>
                <a:cs typeface="Arial"/>
              </a:rPr>
              <a:t>Rice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&amp;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Corn</a:t>
            </a:r>
            <a:endParaRPr sz="900">
              <a:latin typeface="Arial"/>
              <a:cs typeface="Arial"/>
            </a:endParaRPr>
          </a:p>
          <a:p>
            <a:pPr algn="ctr" marL="12700" marR="5080">
              <a:lnSpc>
                <a:spcPts val="900"/>
              </a:lnSpc>
              <a:spcBef>
                <a:spcPts val="900"/>
              </a:spcBef>
            </a:pPr>
            <a:r>
              <a:rPr dirty="0" sz="900" spc="-25">
                <a:latin typeface="Arial"/>
                <a:cs typeface="Arial"/>
              </a:rPr>
              <a:t>Cheese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Pizza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w/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Garden Salad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&amp;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Ranch </a:t>
            </a:r>
            <a:r>
              <a:rPr dirty="0" sz="900" spc="-10">
                <a:latin typeface="Arial"/>
                <a:cs typeface="Arial"/>
              </a:rPr>
              <a:t>Dressing </a:t>
            </a:r>
            <a:r>
              <a:rPr dirty="0" sz="900" spc="-25">
                <a:latin typeface="Arial"/>
                <a:cs typeface="Arial"/>
              </a:rPr>
              <a:t>(V)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dirty="0" sz="900" spc="-25">
                <a:latin typeface="Arial"/>
                <a:cs typeface="Arial"/>
              </a:rPr>
              <a:t>Fresh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Apple</a:t>
            </a:r>
            <a:endParaRPr sz="9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391502" y="1628305"/>
            <a:ext cx="1271905" cy="99695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algn="ctr" marL="12065" marR="5080" indent="-3175">
              <a:lnSpc>
                <a:spcPts val="750"/>
              </a:lnSpc>
              <a:spcBef>
                <a:spcPts val="250"/>
              </a:spcBef>
            </a:pPr>
            <a:r>
              <a:rPr dirty="0" sz="750" spc="-30">
                <a:latin typeface="Arial"/>
                <a:cs typeface="Arial"/>
              </a:rPr>
              <a:t>Chicken</a:t>
            </a:r>
            <a:r>
              <a:rPr dirty="0" sz="750">
                <a:latin typeface="Arial"/>
                <a:cs typeface="Arial"/>
              </a:rPr>
              <a:t> </a:t>
            </a:r>
            <a:r>
              <a:rPr dirty="0" sz="750" spc="-30">
                <a:latin typeface="Arial"/>
                <a:cs typeface="Arial"/>
              </a:rPr>
              <a:t>Meatballs</a:t>
            </a:r>
            <a:r>
              <a:rPr dirty="0" sz="750" spc="5">
                <a:latin typeface="Arial"/>
                <a:cs typeface="Arial"/>
              </a:rPr>
              <a:t> </a:t>
            </a:r>
            <a:r>
              <a:rPr dirty="0" sz="750" spc="-20">
                <a:latin typeface="Arial"/>
                <a:cs typeface="Arial"/>
              </a:rPr>
              <a:t>in</a:t>
            </a:r>
            <a:r>
              <a:rPr dirty="0" sz="750" spc="5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Tomato</a:t>
            </a:r>
            <a:r>
              <a:rPr dirty="0" sz="750" spc="500">
                <a:latin typeface="Arial"/>
                <a:cs typeface="Arial"/>
              </a:rPr>
              <a:t> </a:t>
            </a:r>
            <a:r>
              <a:rPr dirty="0" sz="750" spc="-25">
                <a:latin typeface="Arial"/>
                <a:cs typeface="Arial"/>
              </a:rPr>
              <a:t>Sauce</a:t>
            </a:r>
            <a:r>
              <a:rPr dirty="0" sz="750" spc="-20">
                <a:latin typeface="Arial"/>
                <a:cs typeface="Arial"/>
              </a:rPr>
              <a:t> w/</a:t>
            </a:r>
            <a:r>
              <a:rPr dirty="0" sz="750" spc="-10">
                <a:latin typeface="Arial"/>
                <a:cs typeface="Arial"/>
              </a:rPr>
              <a:t> </a:t>
            </a:r>
            <a:r>
              <a:rPr dirty="0" sz="750" spc="-30">
                <a:latin typeface="Arial"/>
                <a:cs typeface="Arial"/>
              </a:rPr>
              <a:t>Mozzarella</a:t>
            </a:r>
            <a:r>
              <a:rPr dirty="0" sz="750" spc="-10">
                <a:latin typeface="Arial"/>
                <a:cs typeface="Arial"/>
              </a:rPr>
              <a:t> </a:t>
            </a:r>
            <a:r>
              <a:rPr dirty="0" sz="750" spc="-25">
                <a:latin typeface="Arial"/>
                <a:cs typeface="Arial"/>
              </a:rPr>
              <a:t>Cheese</a:t>
            </a:r>
            <a:r>
              <a:rPr dirty="0" sz="750" spc="-10">
                <a:latin typeface="Arial"/>
                <a:cs typeface="Arial"/>
              </a:rPr>
              <a:t> </a:t>
            </a:r>
            <a:r>
              <a:rPr dirty="0" sz="750" spc="-50">
                <a:latin typeface="Arial"/>
                <a:cs typeface="Arial"/>
              </a:rPr>
              <a:t>&amp;</a:t>
            </a:r>
            <a:r>
              <a:rPr dirty="0" sz="750" spc="500">
                <a:latin typeface="Arial"/>
                <a:cs typeface="Arial"/>
              </a:rPr>
              <a:t> </a:t>
            </a:r>
            <a:r>
              <a:rPr dirty="0" sz="750" spc="-20">
                <a:latin typeface="Arial"/>
                <a:cs typeface="Arial"/>
              </a:rPr>
              <a:t>Roll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50">
              <a:latin typeface="Arial"/>
              <a:cs typeface="Arial"/>
            </a:endParaRPr>
          </a:p>
          <a:p>
            <a:pPr algn="ctr" marL="90170" marR="85090">
              <a:lnSpc>
                <a:spcPts val="750"/>
              </a:lnSpc>
            </a:pPr>
            <a:r>
              <a:rPr dirty="0" sz="750" spc="-25">
                <a:latin typeface="Arial"/>
                <a:cs typeface="Arial"/>
              </a:rPr>
              <a:t>Cheese</a:t>
            </a:r>
            <a:r>
              <a:rPr dirty="0" sz="750" spc="-10">
                <a:latin typeface="Arial"/>
                <a:cs typeface="Arial"/>
              </a:rPr>
              <a:t> </a:t>
            </a:r>
            <a:r>
              <a:rPr dirty="0" sz="750" spc="-30">
                <a:latin typeface="Arial"/>
                <a:cs typeface="Arial"/>
              </a:rPr>
              <a:t>Raviolis</a:t>
            </a:r>
            <a:r>
              <a:rPr dirty="0" sz="750" spc="-10">
                <a:latin typeface="Arial"/>
                <a:cs typeface="Arial"/>
              </a:rPr>
              <a:t> </a:t>
            </a:r>
            <a:r>
              <a:rPr dirty="0" sz="750" spc="-20">
                <a:latin typeface="Arial"/>
                <a:cs typeface="Arial"/>
              </a:rPr>
              <a:t>w/</a:t>
            </a:r>
            <a:r>
              <a:rPr dirty="0" sz="750" spc="-10">
                <a:latin typeface="Arial"/>
                <a:cs typeface="Arial"/>
              </a:rPr>
              <a:t> </a:t>
            </a:r>
            <a:r>
              <a:rPr dirty="0" sz="750" spc="-30">
                <a:latin typeface="Arial"/>
                <a:cs typeface="Arial"/>
              </a:rPr>
              <a:t>Tomato</a:t>
            </a:r>
            <a:r>
              <a:rPr dirty="0" sz="750" spc="500">
                <a:latin typeface="Arial"/>
                <a:cs typeface="Arial"/>
              </a:rPr>
              <a:t> </a:t>
            </a:r>
            <a:r>
              <a:rPr dirty="0" sz="750" spc="-25">
                <a:latin typeface="Arial"/>
                <a:cs typeface="Arial"/>
              </a:rPr>
              <a:t>Sauce</a:t>
            </a:r>
            <a:r>
              <a:rPr dirty="0" sz="750" spc="-20">
                <a:latin typeface="Arial"/>
                <a:cs typeface="Arial"/>
              </a:rPr>
              <a:t> </a:t>
            </a:r>
            <a:r>
              <a:rPr dirty="0" sz="750" spc="-25">
                <a:latin typeface="Arial"/>
                <a:cs typeface="Arial"/>
              </a:rPr>
              <a:t>(V)</a:t>
            </a:r>
            <a:endParaRPr sz="750">
              <a:latin typeface="Arial"/>
              <a:cs typeface="Arial"/>
            </a:endParaRPr>
          </a:p>
          <a:p>
            <a:pPr algn="ctr" marL="281305" marR="276225">
              <a:lnSpc>
                <a:spcPct val="166700"/>
              </a:lnSpc>
            </a:pPr>
            <a:r>
              <a:rPr dirty="0" sz="750" spc="-30">
                <a:latin typeface="Arial"/>
                <a:cs typeface="Arial"/>
              </a:rPr>
              <a:t>Italian</a:t>
            </a:r>
            <a:r>
              <a:rPr dirty="0" sz="750" spc="15">
                <a:latin typeface="Arial"/>
                <a:cs typeface="Arial"/>
              </a:rPr>
              <a:t> </a:t>
            </a:r>
            <a:r>
              <a:rPr dirty="0" sz="750" spc="-30">
                <a:latin typeface="Arial"/>
                <a:cs typeface="Arial"/>
              </a:rPr>
              <a:t>Vegetables</a:t>
            </a:r>
            <a:r>
              <a:rPr dirty="0" sz="750" spc="500">
                <a:latin typeface="Arial"/>
                <a:cs typeface="Arial"/>
              </a:rPr>
              <a:t> </a:t>
            </a:r>
            <a:r>
              <a:rPr dirty="0" sz="750" spc="-25">
                <a:latin typeface="Arial"/>
                <a:cs typeface="Arial"/>
              </a:rPr>
              <a:t>Apple</a:t>
            </a:r>
            <a:r>
              <a:rPr dirty="0" sz="750" spc="-20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Slices</a:t>
            </a:r>
            <a:endParaRPr sz="75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401777" y="4243222"/>
            <a:ext cx="1275080" cy="84836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algn="ctr" marL="12700" marR="5080">
              <a:lnSpc>
                <a:spcPts val="900"/>
              </a:lnSpc>
              <a:spcBef>
                <a:spcPts val="280"/>
              </a:spcBef>
            </a:pPr>
            <a:r>
              <a:rPr dirty="0" sz="900" spc="-20">
                <a:latin typeface="Arial"/>
                <a:cs typeface="Arial"/>
              </a:rPr>
              <a:t>Beef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Burger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w/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Ketchup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50">
                <a:latin typeface="Arial"/>
                <a:cs typeface="Arial"/>
              </a:rPr>
              <a:t>&amp;</a:t>
            </a:r>
            <a:r>
              <a:rPr dirty="0" sz="900" spc="-25">
                <a:latin typeface="Arial"/>
                <a:cs typeface="Arial"/>
              </a:rPr>
              <a:t> Green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Beans</a:t>
            </a:r>
            <a:endParaRPr sz="900">
              <a:latin typeface="Arial"/>
              <a:cs typeface="Arial"/>
            </a:endParaRPr>
          </a:p>
          <a:p>
            <a:pPr algn="ctr" marL="26670" marR="22225">
              <a:lnSpc>
                <a:spcPts val="900"/>
              </a:lnSpc>
              <a:spcBef>
                <a:spcPts val="900"/>
              </a:spcBef>
            </a:pPr>
            <a:r>
              <a:rPr dirty="0" sz="900" spc="-25">
                <a:latin typeface="Arial"/>
                <a:cs typeface="Arial"/>
              </a:rPr>
              <a:t>Spanish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Rice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&amp;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Beans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w/ Plantain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(V)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dirty="0" sz="900" spc="-25">
                <a:latin typeface="Arial"/>
                <a:cs typeface="Arial"/>
              </a:rPr>
              <a:t>Apple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Slices</a:t>
            </a:r>
            <a:endParaRPr sz="9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414794" y="5355894"/>
            <a:ext cx="1246505" cy="96266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algn="ctr" marL="93980" marR="86360">
              <a:lnSpc>
                <a:spcPts val="900"/>
              </a:lnSpc>
              <a:spcBef>
                <a:spcPts val="280"/>
              </a:spcBef>
            </a:pPr>
            <a:r>
              <a:rPr dirty="0" sz="900" spc="-25">
                <a:latin typeface="Arial"/>
                <a:cs typeface="Arial"/>
              </a:rPr>
              <a:t>Chicken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Parmesan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w/ Green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Beans</a:t>
            </a:r>
            <a:endParaRPr sz="900">
              <a:latin typeface="Arial"/>
              <a:cs typeface="Arial"/>
            </a:endParaRPr>
          </a:p>
          <a:p>
            <a:pPr algn="ctr" marL="12700" marR="5080">
              <a:lnSpc>
                <a:spcPts val="900"/>
              </a:lnSpc>
              <a:spcBef>
                <a:spcPts val="900"/>
              </a:spcBef>
            </a:pPr>
            <a:r>
              <a:rPr dirty="0" sz="900" spc="-25">
                <a:latin typeface="Arial"/>
                <a:cs typeface="Arial"/>
              </a:rPr>
              <a:t>Penne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w/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Tomato</a:t>
            </a:r>
            <a:r>
              <a:rPr dirty="0" sz="900" spc="-30">
                <a:latin typeface="Arial"/>
                <a:cs typeface="Arial"/>
              </a:rPr>
              <a:t> Sauce, Mozzarella,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&amp;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Ricotta </a:t>
            </a:r>
            <a:r>
              <a:rPr dirty="0" sz="900" spc="-25">
                <a:latin typeface="Arial"/>
                <a:cs typeface="Arial"/>
              </a:rPr>
              <a:t>Cheese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(V)</a:t>
            </a:r>
            <a:endParaRPr sz="900">
              <a:latin typeface="Arial"/>
              <a:cs typeface="Arial"/>
            </a:endParaRPr>
          </a:p>
          <a:p>
            <a:pPr marL="325120">
              <a:lnSpc>
                <a:spcPct val="100000"/>
              </a:lnSpc>
              <a:spcBef>
                <a:spcPts val="720"/>
              </a:spcBef>
            </a:pPr>
            <a:r>
              <a:rPr dirty="0" sz="900" spc="-25">
                <a:latin typeface="Arial"/>
                <a:cs typeface="Arial"/>
              </a:rPr>
              <a:t>Apple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Slices</a:t>
            </a:r>
            <a:endParaRPr sz="9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403301" y="6615290"/>
            <a:ext cx="1271905" cy="99695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algn="ctr" marL="12700" marR="5080" indent="-3175">
              <a:lnSpc>
                <a:spcPts val="750"/>
              </a:lnSpc>
              <a:spcBef>
                <a:spcPts val="250"/>
              </a:spcBef>
            </a:pPr>
            <a:r>
              <a:rPr dirty="0" sz="750" spc="-30">
                <a:latin typeface="Arial"/>
                <a:cs typeface="Arial"/>
              </a:rPr>
              <a:t>Chicken</a:t>
            </a:r>
            <a:r>
              <a:rPr dirty="0" sz="750">
                <a:latin typeface="Arial"/>
                <a:cs typeface="Arial"/>
              </a:rPr>
              <a:t> </a:t>
            </a:r>
            <a:r>
              <a:rPr dirty="0" sz="750" spc="-30">
                <a:latin typeface="Arial"/>
                <a:cs typeface="Arial"/>
              </a:rPr>
              <a:t>Meatballs</a:t>
            </a:r>
            <a:r>
              <a:rPr dirty="0" sz="750" spc="5">
                <a:latin typeface="Arial"/>
                <a:cs typeface="Arial"/>
              </a:rPr>
              <a:t> </a:t>
            </a:r>
            <a:r>
              <a:rPr dirty="0" sz="750" spc="-20">
                <a:latin typeface="Arial"/>
                <a:cs typeface="Arial"/>
              </a:rPr>
              <a:t>in</a:t>
            </a:r>
            <a:r>
              <a:rPr dirty="0" sz="750" spc="5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Tomato</a:t>
            </a:r>
            <a:r>
              <a:rPr dirty="0" sz="750" spc="500">
                <a:latin typeface="Arial"/>
                <a:cs typeface="Arial"/>
              </a:rPr>
              <a:t> </a:t>
            </a:r>
            <a:r>
              <a:rPr dirty="0" sz="750" spc="-25">
                <a:latin typeface="Arial"/>
                <a:cs typeface="Arial"/>
              </a:rPr>
              <a:t>Sauce</a:t>
            </a:r>
            <a:r>
              <a:rPr dirty="0" sz="750" spc="-20">
                <a:latin typeface="Arial"/>
                <a:cs typeface="Arial"/>
              </a:rPr>
              <a:t> w/</a:t>
            </a:r>
            <a:r>
              <a:rPr dirty="0" sz="750" spc="-10">
                <a:latin typeface="Arial"/>
                <a:cs typeface="Arial"/>
              </a:rPr>
              <a:t> </a:t>
            </a:r>
            <a:r>
              <a:rPr dirty="0" sz="750" spc="-30">
                <a:latin typeface="Arial"/>
                <a:cs typeface="Arial"/>
              </a:rPr>
              <a:t>Mozzarella</a:t>
            </a:r>
            <a:r>
              <a:rPr dirty="0" sz="750" spc="-10">
                <a:latin typeface="Arial"/>
                <a:cs typeface="Arial"/>
              </a:rPr>
              <a:t> </a:t>
            </a:r>
            <a:r>
              <a:rPr dirty="0" sz="750" spc="-25">
                <a:latin typeface="Arial"/>
                <a:cs typeface="Arial"/>
              </a:rPr>
              <a:t>Cheese</a:t>
            </a:r>
            <a:r>
              <a:rPr dirty="0" sz="750" spc="-10">
                <a:latin typeface="Arial"/>
                <a:cs typeface="Arial"/>
              </a:rPr>
              <a:t> </a:t>
            </a:r>
            <a:r>
              <a:rPr dirty="0" sz="750" spc="-50">
                <a:latin typeface="Arial"/>
                <a:cs typeface="Arial"/>
              </a:rPr>
              <a:t>&amp;</a:t>
            </a:r>
            <a:r>
              <a:rPr dirty="0" sz="750" spc="500">
                <a:latin typeface="Arial"/>
                <a:cs typeface="Arial"/>
              </a:rPr>
              <a:t> </a:t>
            </a:r>
            <a:r>
              <a:rPr dirty="0" sz="750" spc="-20">
                <a:latin typeface="Arial"/>
                <a:cs typeface="Arial"/>
              </a:rPr>
              <a:t>Roll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50">
              <a:latin typeface="Arial"/>
              <a:cs typeface="Arial"/>
            </a:endParaRPr>
          </a:p>
          <a:p>
            <a:pPr algn="ctr" marL="90170" marR="85090">
              <a:lnSpc>
                <a:spcPts val="750"/>
              </a:lnSpc>
            </a:pPr>
            <a:r>
              <a:rPr dirty="0" sz="750" spc="-25">
                <a:latin typeface="Arial"/>
                <a:cs typeface="Arial"/>
              </a:rPr>
              <a:t>Cheese</a:t>
            </a:r>
            <a:r>
              <a:rPr dirty="0" sz="750" spc="-10">
                <a:latin typeface="Arial"/>
                <a:cs typeface="Arial"/>
              </a:rPr>
              <a:t> </a:t>
            </a:r>
            <a:r>
              <a:rPr dirty="0" sz="750" spc="-30">
                <a:latin typeface="Arial"/>
                <a:cs typeface="Arial"/>
              </a:rPr>
              <a:t>Raviolis</a:t>
            </a:r>
            <a:r>
              <a:rPr dirty="0" sz="750" spc="-10">
                <a:latin typeface="Arial"/>
                <a:cs typeface="Arial"/>
              </a:rPr>
              <a:t> </a:t>
            </a:r>
            <a:r>
              <a:rPr dirty="0" sz="750" spc="-20">
                <a:latin typeface="Arial"/>
                <a:cs typeface="Arial"/>
              </a:rPr>
              <a:t>w/</a:t>
            </a:r>
            <a:r>
              <a:rPr dirty="0" sz="750" spc="-10">
                <a:latin typeface="Arial"/>
                <a:cs typeface="Arial"/>
              </a:rPr>
              <a:t> </a:t>
            </a:r>
            <a:r>
              <a:rPr dirty="0" sz="750" spc="-30">
                <a:latin typeface="Arial"/>
                <a:cs typeface="Arial"/>
              </a:rPr>
              <a:t>Tomato</a:t>
            </a:r>
            <a:r>
              <a:rPr dirty="0" sz="750" spc="500">
                <a:latin typeface="Arial"/>
                <a:cs typeface="Arial"/>
              </a:rPr>
              <a:t> </a:t>
            </a:r>
            <a:r>
              <a:rPr dirty="0" sz="750" spc="-25">
                <a:latin typeface="Arial"/>
                <a:cs typeface="Arial"/>
              </a:rPr>
              <a:t>Sauce</a:t>
            </a:r>
            <a:r>
              <a:rPr dirty="0" sz="750" spc="-20">
                <a:latin typeface="Arial"/>
                <a:cs typeface="Arial"/>
              </a:rPr>
              <a:t> </a:t>
            </a:r>
            <a:r>
              <a:rPr dirty="0" sz="750" spc="-25">
                <a:latin typeface="Arial"/>
                <a:cs typeface="Arial"/>
              </a:rPr>
              <a:t>(V)</a:t>
            </a:r>
            <a:endParaRPr sz="750">
              <a:latin typeface="Arial"/>
              <a:cs typeface="Arial"/>
            </a:endParaRPr>
          </a:p>
          <a:p>
            <a:pPr algn="ctr" marL="281305" marR="276225">
              <a:lnSpc>
                <a:spcPct val="166700"/>
              </a:lnSpc>
            </a:pPr>
            <a:r>
              <a:rPr dirty="0" sz="750" spc="-30">
                <a:latin typeface="Arial"/>
                <a:cs typeface="Arial"/>
              </a:rPr>
              <a:t>Italian</a:t>
            </a:r>
            <a:r>
              <a:rPr dirty="0" sz="750" spc="15">
                <a:latin typeface="Arial"/>
                <a:cs typeface="Arial"/>
              </a:rPr>
              <a:t> </a:t>
            </a:r>
            <a:r>
              <a:rPr dirty="0" sz="750" spc="-30">
                <a:latin typeface="Arial"/>
                <a:cs typeface="Arial"/>
              </a:rPr>
              <a:t>Vegetables</a:t>
            </a:r>
            <a:r>
              <a:rPr dirty="0" sz="750" spc="500">
                <a:latin typeface="Arial"/>
                <a:cs typeface="Arial"/>
              </a:rPr>
              <a:t> </a:t>
            </a:r>
            <a:r>
              <a:rPr dirty="0" sz="750" spc="-25">
                <a:latin typeface="Arial"/>
                <a:cs typeface="Arial"/>
              </a:rPr>
              <a:t>Apple</a:t>
            </a:r>
            <a:r>
              <a:rPr dirty="0" sz="750" spc="-20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Slices</a:t>
            </a:r>
            <a:endParaRPr sz="75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1789214" y="6533171"/>
            <a:ext cx="1243330" cy="84836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algn="ctr" marL="38100" marR="30480" indent="-635">
              <a:lnSpc>
                <a:spcPts val="900"/>
              </a:lnSpc>
              <a:spcBef>
                <a:spcPts val="280"/>
              </a:spcBef>
            </a:pPr>
            <a:r>
              <a:rPr dirty="0" sz="900" spc="-25">
                <a:latin typeface="Arial"/>
                <a:cs typeface="Arial"/>
              </a:rPr>
              <a:t>Chicken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Mole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w/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Brown </a:t>
            </a:r>
            <a:r>
              <a:rPr dirty="0" sz="900" spc="-20">
                <a:latin typeface="Arial"/>
                <a:cs typeface="Arial"/>
              </a:rPr>
              <a:t>Rice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Pilaf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&amp;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Green</a:t>
            </a:r>
            <a:r>
              <a:rPr dirty="0" sz="900" spc="-30">
                <a:latin typeface="Arial"/>
                <a:cs typeface="Arial"/>
              </a:rPr>
              <a:t> Peas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750">
              <a:latin typeface="Arial"/>
              <a:cs typeface="Arial"/>
            </a:endParaRPr>
          </a:p>
          <a:p>
            <a:pPr algn="ctr" marL="12065" marR="5080">
              <a:lnSpc>
                <a:spcPts val="900"/>
              </a:lnSpc>
            </a:pPr>
            <a:r>
              <a:rPr dirty="0" sz="900" spc="-25">
                <a:latin typeface="Arial"/>
                <a:cs typeface="Arial"/>
              </a:rPr>
              <a:t>Spanish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Rice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&amp;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Beans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w/ </a:t>
            </a:r>
            <a:r>
              <a:rPr dirty="0" sz="900" spc="-10">
                <a:latin typeface="Arial"/>
                <a:cs typeface="Arial"/>
              </a:rPr>
              <a:t>Plantain(V)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dirty="0" sz="900" spc="-25">
                <a:latin typeface="Arial"/>
                <a:cs typeface="Arial"/>
              </a:rPr>
              <a:t>Fresh</a:t>
            </a:r>
            <a:r>
              <a:rPr dirty="0" sz="900" spc="-20">
                <a:latin typeface="Arial"/>
                <a:cs typeface="Arial"/>
              </a:rPr>
              <a:t> Pear</a:t>
            </a:r>
            <a:endParaRPr sz="9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3138144" y="5277484"/>
            <a:ext cx="1347470" cy="96266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algn="ctr" marL="12065" marR="5080">
              <a:lnSpc>
                <a:spcPts val="900"/>
              </a:lnSpc>
              <a:spcBef>
                <a:spcPts val="280"/>
              </a:spcBef>
            </a:pPr>
            <a:r>
              <a:rPr dirty="0" sz="900" spc="-30">
                <a:latin typeface="Arial"/>
                <a:cs typeface="Arial"/>
              </a:rPr>
              <a:t>Salisbury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Steak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w/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Roasted </a:t>
            </a:r>
            <a:r>
              <a:rPr dirty="0" sz="900" spc="-10">
                <a:latin typeface="Arial"/>
                <a:cs typeface="Arial"/>
              </a:rPr>
              <a:t>Potatoes</a:t>
            </a:r>
            <a:endParaRPr sz="900">
              <a:latin typeface="Arial"/>
              <a:cs typeface="Arial"/>
            </a:endParaRPr>
          </a:p>
          <a:p>
            <a:pPr algn="ctr" marL="41275" marR="33655" indent="-635">
              <a:lnSpc>
                <a:spcPts val="900"/>
              </a:lnSpc>
              <a:spcBef>
                <a:spcPts val="900"/>
              </a:spcBef>
            </a:pPr>
            <a:r>
              <a:rPr dirty="0" sz="900" spc="-25">
                <a:latin typeface="Arial"/>
                <a:cs typeface="Arial"/>
              </a:rPr>
              <a:t>Falafel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Nuggets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w/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Whole </a:t>
            </a:r>
            <a:r>
              <a:rPr dirty="0" sz="900" spc="-25">
                <a:latin typeface="Arial"/>
                <a:cs typeface="Arial"/>
              </a:rPr>
              <a:t>Wheat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Bread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Slice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&amp;</a:t>
            </a:r>
            <a:r>
              <a:rPr dirty="0" sz="900" spc="-30">
                <a:latin typeface="Arial"/>
                <a:cs typeface="Arial"/>
              </a:rPr>
              <a:t> Corn </a:t>
            </a:r>
            <a:r>
              <a:rPr dirty="0" sz="900" spc="-25">
                <a:latin typeface="Arial"/>
                <a:cs typeface="Arial"/>
              </a:rPr>
              <a:t>(V)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dirty="0" sz="900" spc="-25">
                <a:latin typeface="Arial"/>
                <a:cs typeface="Arial"/>
              </a:rPr>
              <a:t>Fresh </a:t>
            </a:r>
            <a:r>
              <a:rPr dirty="0" sz="900" spc="-20">
                <a:latin typeface="Arial"/>
                <a:cs typeface="Arial"/>
              </a:rPr>
              <a:t>Pear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619125">
              <a:lnSpc>
                <a:spcPct val="100000"/>
              </a:lnSpc>
              <a:spcBef>
                <a:spcPts val="120"/>
              </a:spcBef>
            </a:pPr>
            <a:r>
              <a:rPr dirty="0"/>
              <a:t>Lunch</a:t>
            </a:r>
            <a:r>
              <a:rPr dirty="0" spc="70"/>
              <a:t> </a:t>
            </a:r>
            <a:r>
              <a:rPr dirty="0"/>
              <a:t>K-</a:t>
            </a:r>
            <a:r>
              <a:rPr dirty="0" spc="-50"/>
              <a:t>8</a:t>
            </a:r>
          </a:p>
        </p:txBody>
      </p:sp>
      <p:sp>
        <p:nvSpPr>
          <p:cNvPr id="31" name="object 3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This</a:t>
            </a:r>
            <a:r>
              <a:rPr dirty="0" spc="-25"/>
              <a:t> </a:t>
            </a:r>
            <a:r>
              <a:rPr dirty="0"/>
              <a:t>institution</a:t>
            </a:r>
            <a:r>
              <a:rPr dirty="0" spc="10"/>
              <a:t> </a:t>
            </a:r>
            <a:r>
              <a:rPr dirty="0"/>
              <a:t>is</a:t>
            </a:r>
            <a:r>
              <a:rPr dirty="0" spc="-20"/>
              <a:t> </a:t>
            </a:r>
            <a:r>
              <a:rPr dirty="0"/>
              <a:t>an</a:t>
            </a:r>
            <a:r>
              <a:rPr dirty="0" spc="5"/>
              <a:t> </a:t>
            </a:r>
            <a:r>
              <a:rPr dirty="0"/>
              <a:t>equal opportunity</a:t>
            </a:r>
            <a:r>
              <a:rPr dirty="0" spc="-30"/>
              <a:t> </a:t>
            </a:r>
            <a:r>
              <a:rPr dirty="0" spc="-10"/>
              <a:t>provider.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621727" y="1691208"/>
            <a:ext cx="2076450" cy="199961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DID</a:t>
            </a:r>
            <a:r>
              <a:rPr dirty="0" sz="1200" spc="4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YOU</a:t>
            </a:r>
            <a:r>
              <a:rPr dirty="0" sz="1200" spc="40" b="1">
                <a:latin typeface="Arial"/>
                <a:cs typeface="Arial"/>
              </a:rPr>
              <a:t> </a:t>
            </a:r>
            <a:r>
              <a:rPr dirty="0" sz="1200" spc="-20" b="1">
                <a:latin typeface="Arial"/>
                <a:cs typeface="Arial"/>
              </a:rPr>
              <a:t>KNOW…</a:t>
            </a:r>
            <a:endParaRPr sz="1200">
              <a:latin typeface="Arial"/>
              <a:cs typeface="Arial"/>
            </a:endParaRPr>
          </a:p>
          <a:p>
            <a:pPr marL="128270" indent="-115570">
              <a:lnSpc>
                <a:spcPct val="100000"/>
              </a:lnSpc>
              <a:spcBef>
                <a:spcPts val="1140"/>
              </a:spcBef>
              <a:buSzPct val="88888"/>
              <a:buFont typeface="Segoe UI Symbol"/>
              <a:buChar char="✓"/>
              <a:tabLst>
                <a:tab pos="128270" algn="l"/>
              </a:tabLst>
            </a:pPr>
            <a:r>
              <a:rPr dirty="0" sz="900">
                <a:latin typeface="Arial"/>
                <a:cs typeface="Arial"/>
              </a:rPr>
              <a:t>All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grain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products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are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wholegrain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rich</a:t>
            </a:r>
            <a:endParaRPr sz="900">
              <a:latin typeface="Arial"/>
              <a:cs typeface="Arial"/>
            </a:endParaRPr>
          </a:p>
          <a:p>
            <a:pPr marL="12700" marR="143510" indent="115570">
              <a:lnSpc>
                <a:spcPct val="100000"/>
              </a:lnSpc>
              <a:spcBef>
                <a:spcPts val="1080"/>
              </a:spcBef>
              <a:buSzPct val="88888"/>
              <a:buFont typeface="Segoe UI Symbol"/>
              <a:buChar char="✓"/>
              <a:tabLst>
                <a:tab pos="128270" algn="l"/>
              </a:tabLst>
            </a:pPr>
            <a:r>
              <a:rPr dirty="0" sz="900">
                <a:latin typeface="Arial"/>
                <a:cs typeface="Arial"/>
              </a:rPr>
              <a:t>There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are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no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pork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products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on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this menu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egoe UI Symbol"/>
              <a:buChar char="✓"/>
            </a:pPr>
            <a:endParaRPr sz="900">
              <a:latin typeface="Arial"/>
              <a:cs typeface="Arial"/>
            </a:endParaRPr>
          </a:p>
          <a:p>
            <a:pPr marL="12700" marR="54610" indent="115570">
              <a:lnSpc>
                <a:spcPct val="100000"/>
              </a:lnSpc>
              <a:buSzPct val="88888"/>
              <a:buFont typeface="Segoe UI Symbol"/>
              <a:buChar char="✓"/>
              <a:tabLst>
                <a:tab pos="128270" algn="l"/>
              </a:tabLst>
            </a:pPr>
            <a:r>
              <a:rPr dirty="0" sz="900">
                <a:latin typeface="Arial"/>
                <a:cs typeface="Arial"/>
              </a:rPr>
              <a:t>Meats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are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lean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cheeses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are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low fat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egoe UI Symbol"/>
              <a:buChar char="✓"/>
            </a:pPr>
            <a:endParaRPr sz="900">
              <a:latin typeface="Arial"/>
              <a:cs typeface="Arial"/>
            </a:endParaRPr>
          </a:p>
          <a:p>
            <a:pPr marL="12700" marR="12700" indent="115570">
              <a:lnSpc>
                <a:spcPct val="100000"/>
              </a:lnSpc>
              <a:buSzPct val="88888"/>
              <a:buFont typeface="Segoe UI Symbol"/>
              <a:buChar char="✓"/>
              <a:tabLst>
                <a:tab pos="128270" algn="l"/>
              </a:tabLst>
            </a:pPr>
            <a:r>
              <a:rPr dirty="0" sz="900">
                <a:latin typeface="Arial"/>
                <a:cs typeface="Arial"/>
              </a:rPr>
              <a:t>All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products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contain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Zero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Trans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Fats, </a:t>
            </a:r>
            <a:r>
              <a:rPr dirty="0" sz="900">
                <a:latin typeface="Arial"/>
                <a:cs typeface="Arial"/>
              </a:rPr>
              <a:t>No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Artificial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Colors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Sweeteners,</a:t>
            </a:r>
            <a:r>
              <a:rPr dirty="0" sz="900" spc="50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4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No</a:t>
            </a:r>
            <a:r>
              <a:rPr dirty="0" sz="900" spc="4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High</a:t>
            </a:r>
            <a:r>
              <a:rPr dirty="0" sz="900" spc="4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Fructose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00">
                <a:latin typeface="Arial"/>
                <a:cs typeface="Arial"/>
              </a:rPr>
              <a:t>Corn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Syrup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621727" y="3794328"/>
            <a:ext cx="137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Lunch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Milk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Choices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7621727" y="4122381"/>
            <a:ext cx="11277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1%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Unflavored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Milk </a:t>
            </a:r>
            <a:r>
              <a:rPr dirty="0" sz="900">
                <a:latin typeface="Arial"/>
                <a:cs typeface="Arial"/>
              </a:rPr>
              <a:t>Skim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Unflavored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Milk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7621727" y="4533862"/>
            <a:ext cx="68961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Arial"/>
                <a:cs typeface="Arial"/>
              </a:rPr>
              <a:t>Please</a:t>
            </a:r>
            <a:r>
              <a:rPr dirty="0" sz="900" spc="70" b="1">
                <a:latin typeface="Arial"/>
                <a:cs typeface="Arial"/>
              </a:rPr>
              <a:t> </a:t>
            </a:r>
            <a:r>
              <a:rPr dirty="0" sz="900" spc="-20" b="1">
                <a:latin typeface="Arial"/>
                <a:cs typeface="Arial"/>
              </a:rPr>
              <a:t>Note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7621727" y="4808181"/>
            <a:ext cx="18097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Locally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Grown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Component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Served Daily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7621727" y="5219662"/>
            <a:ext cx="13893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Menu</a:t>
            </a:r>
            <a:r>
              <a:rPr dirty="0" sz="900" spc="3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is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subject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to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change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7621727" y="5493981"/>
            <a:ext cx="20224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Vegetarian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Meal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Options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are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indicated </a:t>
            </a:r>
            <a:r>
              <a:rPr dirty="0" sz="900">
                <a:latin typeface="Arial"/>
                <a:cs typeface="Arial"/>
              </a:rPr>
              <a:t>with</a:t>
            </a:r>
            <a:r>
              <a:rPr dirty="0" sz="900" spc="3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</a:t>
            </a:r>
            <a:r>
              <a:rPr dirty="0" sz="900" spc="3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“V”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827352" y="1675244"/>
            <a:ext cx="1183005" cy="96266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algn="ctr" marL="111760" marR="104139">
              <a:lnSpc>
                <a:spcPts val="900"/>
              </a:lnSpc>
              <a:spcBef>
                <a:spcPts val="280"/>
              </a:spcBef>
            </a:pPr>
            <a:r>
              <a:rPr dirty="0" sz="900" spc="-25">
                <a:latin typeface="Arial"/>
                <a:cs typeface="Arial"/>
              </a:rPr>
              <a:t>Chicken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Tenders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w/ </a:t>
            </a:r>
            <a:r>
              <a:rPr dirty="0" sz="900" spc="-10">
                <a:latin typeface="Arial"/>
                <a:cs typeface="Arial"/>
              </a:rPr>
              <a:t>Ketchup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ts val="900"/>
              </a:lnSpc>
            </a:pPr>
            <a:r>
              <a:rPr dirty="0" sz="900">
                <a:latin typeface="Arial"/>
                <a:cs typeface="Arial"/>
              </a:rPr>
              <a:t>&amp;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Roasted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Potatoes</a:t>
            </a:r>
            <a:endParaRPr sz="900">
              <a:latin typeface="Arial"/>
              <a:cs typeface="Arial"/>
            </a:endParaRPr>
          </a:p>
          <a:p>
            <a:pPr algn="ctr" marL="12065" marR="5080">
              <a:lnSpc>
                <a:spcPts val="900"/>
              </a:lnSpc>
              <a:spcBef>
                <a:spcPts val="900"/>
              </a:spcBef>
            </a:pPr>
            <a:r>
              <a:rPr dirty="0" sz="900" spc="-25">
                <a:latin typeface="Arial"/>
                <a:cs typeface="Arial"/>
              </a:rPr>
              <a:t>Protein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Pasta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Alfredo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w/ </a:t>
            </a:r>
            <a:r>
              <a:rPr dirty="0" sz="900" spc="-20">
                <a:latin typeface="Arial"/>
                <a:cs typeface="Arial"/>
              </a:rPr>
              <a:t>Peas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(V)</a:t>
            </a:r>
            <a:endParaRPr sz="900">
              <a:latin typeface="Arial"/>
              <a:cs typeface="Arial"/>
            </a:endParaRPr>
          </a:p>
          <a:p>
            <a:pPr marL="322580">
              <a:lnSpc>
                <a:spcPct val="100000"/>
              </a:lnSpc>
              <a:spcBef>
                <a:spcPts val="720"/>
              </a:spcBef>
            </a:pPr>
            <a:r>
              <a:rPr dirty="0" sz="900" spc="-25">
                <a:latin typeface="Arial"/>
                <a:cs typeface="Arial"/>
              </a:rPr>
              <a:t>Fresh</a:t>
            </a:r>
            <a:r>
              <a:rPr dirty="0" sz="900" spc="-20">
                <a:latin typeface="Arial"/>
                <a:cs typeface="Arial"/>
              </a:rPr>
              <a:t> Pear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157715" y="1667116"/>
            <a:ext cx="1245870" cy="96266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algn="ctr" marL="172085" marR="167640">
              <a:lnSpc>
                <a:spcPts val="900"/>
              </a:lnSpc>
              <a:spcBef>
                <a:spcPts val="280"/>
              </a:spcBef>
            </a:pPr>
            <a:r>
              <a:rPr dirty="0" sz="900" spc="-25">
                <a:latin typeface="Arial"/>
                <a:cs typeface="Arial"/>
              </a:rPr>
              <a:t>Turkey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Hot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Dog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w/ </a:t>
            </a:r>
            <a:r>
              <a:rPr dirty="0" sz="900" spc="-25">
                <a:latin typeface="Arial"/>
                <a:cs typeface="Arial"/>
              </a:rPr>
              <a:t>Ketchup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50">
                <a:latin typeface="Arial"/>
                <a:cs typeface="Arial"/>
              </a:rPr>
              <a:t>&amp;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ts val="900"/>
              </a:lnSpc>
            </a:pPr>
            <a:r>
              <a:rPr dirty="0" sz="900" spc="-25">
                <a:latin typeface="Arial"/>
                <a:cs typeface="Arial"/>
              </a:rPr>
              <a:t>Baked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Beans</a:t>
            </a:r>
            <a:endParaRPr sz="900">
              <a:latin typeface="Arial"/>
              <a:cs typeface="Arial"/>
            </a:endParaRPr>
          </a:p>
          <a:p>
            <a:pPr algn="ctr" marL="12065" marR="5080">
              <a:lnSpc>
                <a:spcPts val="900"/>
              </a:lnSpc>
              <a:spcBef>
                <a:spcPts val="900"/>
              </a:spcBef>
            </a:pPr>
            <a:r>
              <a:rPr dirty="0" sz="900" spc="-25">
                <a:latin typeface="Arial"/>
                <a:cs typeface="Arial"/>
              </a:rPr>
              <a:t>Spanish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Rice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w/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Beans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50">
                <a:latin typeface="Arial"/>
                <a:cs typeface="Arial"/>
              </a:rPr>
              <a:t>&amp;</a:t>
            </a:r>
            <a:r>
              <a:rPr dirty="0" sz="900" spc="-25">
                <a:latin typeface="Arial"/>
                <a:cs typeface="Arial"/>
              </a:rPr>
              <a:t> Cheese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(V)</a:t>
            </a:r>
            <a:endParaRPr sz="900">
              <a:latin typeface="Arial"/>
              <a:cs typeface="Arial"/>
            </a:endParaRPr>
          </a:p>
          <a:p>
            <a:pPr marL="328930">
              <a:lnSpc>
                <a:spcPct val="100000"/>
              </a:lnSpc>
              <a:spcBef>
                <a:spcPts val="720"/>
              </a:spcBef>
            </a:pPr>
            <a:r>
              <a:rPr dirty="0" sz="900" spc="-25">
                <a:latin typeface="Arial"/>
                <a:cs typeface="Arial"/>
              </a:rPr>
              <a:t>Fresh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Apple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566869" y="1675244"/>
            <a:ext cx="1243330" cy="96266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algn="ctr" marL="12700" marR="5080">
              <a:lnSpc>
                <a:spcPts val="900"/>
              </a:lnSpc>
              <a:spcBef>
                <a:spcPts val="280"/>
              </a:spcBef>
            </a:pPr>
            <a:r>
              <a:rPr dirty="0" sz="900" spc="-25">
                <a:latin typeface="Arial"/>
                <a:cs typeface="Arial"/>
              </a:rPr>
              <a:t>Chicken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Caesar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Salad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w/ </a:t>
            </a:r>
            <a:r>
              <a:rPr dirty="0" sz="900" spc="-20">
                <a:latin typeface="Arial"/>
                <a:cs typeface="Arial"/>
              </a:rPr>
              <a:t>Pita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Bread</a:t>
            </a:r>
            <a:endParaRPr sz="900">
              <a:latin typeface="Arial"/>
              <a:cs typeface="Arial"/>
            </a:endParaRPr>
          </a:p>
          <a:p>
            <a:pPr algn="ctr" marL="31750" marR="24130" indent="-635">
              <a:lnSpc>
                <a:spcPts val="900"/>
              </a:lnSpc>
              <a:spcBef>
                <a:spcPts val="900"/>
              </a:spcBef>
            </a:pPr>
            <a:r>
              <a:rPr dirty="0" sz="900" spc="-25">
                <a:latin typeface="Arial"/>
                <a:cs typeface="Arial"/>
              </a:rPr>
              <a:t>Cheese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Lasagna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in Tomato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Sauce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w/</a:t>
            </a:r>
            <a:r>
              <a:rPr dirty="0" sz="900" spc="-30">
                <a:latin typeface="Arial"/>
                <a:cs typeface="Arial"/>
              </a:rPr>
              <a:t> Green </a:t>
            </a:r>
            <a:r>
              <a:rPr dirty="0" sz="900" spc="-25">
                <a:latin typeface="Arial"/>
                <a:cs typeface="Arial"/>
              </a:rPr>
              <a:t>Beans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(V)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dirty="0" sz="900" spc="-25">
                <a:latin typeface="Arial"/>
                <a:cs typeface="Arial"/>
              </a:rPr>
              <a:t>Fresh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Banana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5896876" y="1669783"/>
            <a:ext cx="1376680" cy="960119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algn="ctr" marL="81280" marR="73660">
              <a:lnSpc>
                <a:spcPts val="800"/>
              </a:lnSpc>
              <a:spcBef>
                <a:spcPts val="260"/>
              </a:spcBef>
            </a:pPr>
            <a:r>
              <a:rPr dirty="0" sz="800" spc="-25">
                <a:latin typeface="Arial"/>
                <a:cs typeface="Arial"/>
              </a:rPr>
              <a:t>Chicken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Breast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30">
                <a:latin typeface="Arial"/>
                <a:cs typeface="Arial"/>
              </a:rPr>
              <a:t>Sandwich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w/</a:t>
            </a:r>
            <a:r>
              <a:rPr dirty="0" sz="800" spc="-10">
                <a:latin typeface="Arial"/>
                <a:cs typeface="Arial"/>
              </a:rPr>
              <a:t> Mayonnaise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40"/>
              </a:spcBef>
            </a:pPr>
            <a:r>
              <a:rPr dirty="0" sz="800" spc="-25">
                <a:latin typeface="Arial"/>
                <a:cs typeface="Arial"/>
              </a:rPr>
              <a:t>French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Bread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Cheese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Pizza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(V)</a:t>
            </a:r>
            <a:endParaRPr sz="800">
              <a:latin typeface="Arial"/>
              <a:cs typeface="Arial"/>
            </a:endParaRPr>
          </a:p>
          <a:p>
            <a:pPr algn="ctr" marL="195580" marR="187960">
              <a:lnSpc>
                <a:spcPts val="800"/>
              </a:lnSpc>
              <a:spcBef>
                <a:spcPts val="800"/>
              </a:spcBef>
            </a:pPr>
            <a:r>
              <a:rPr dirty="0" sz="800" spc="-25">
                <a:latin typeface="Arial"/>
                <a:cs typeface="Arial"/>
              </a:rPr>
              <a:t>Baby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Carrots </a:t>
            </a:r>
            <a:r>
              <a:rPr dirty="0" sz="800" spc="-20">
                <a:latin typeface="Arial"/>
                <a:cs typeface="Arial"/>
              </a:rPr>
              <a:t>w/ </a:t>
            </a:r>
            <a:r>
              <a:rPr dirty="0" sz="800" spc="-30">
                <a:latin typeface="Arial"/>
                <a:cs typeface="Arial"/>
              </a:rPr>
              <a:t>Ranch</a:t>
            </a:r>
            <a:r>
              <a:rPr dirty="0" sz="800" spc="-10">
                <a:latin typeface="Arial"/>
                <a:cs typeface="Arial"/>
              </a:rPr>
              <a:t> Dressing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40"/>
              </a:spcBef>
            </a:pPr>
            <a:r>
              <a:rPr dirty="0" sz="800" spc="-25">
                <a:latin typeface="Arial"/>
                <a:cs typeface="Arial"/>
              </a:rPr>
              <a:t>Fresh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Apple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797316" y="2915640"/>
            <a:ext cx="1245870" cy="84836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algn="ctr" marL="63500" marR="58419">
              <a:lnSpc>
                <a:spcPts val="900"/>
              </a:lnSpc>
              <a:spcBef>
                <a:spcPts val="280"/>
              </a:spcBef>
            </a:pPr>
            <a:r>
              <a:rPr dirty="0" sz="900" spc="-25">
                <a:latin typeface="Arial"/>
                <a:cs typeface="Arial"/>
              </a:rPr>
              <a:t>Chicken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Fajita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w/</a:t>
            </a:r>
            <a:r>
              <a:rPr dirty="0" sz="900" spc="-30">
                <a:latin typeface="Arial"/>
                <a:cs typeface="Arial"/>
              </a:rPr>
              <a:t> Black </a:t>
            </a:r>
            <a:r>
              <a:rPr dirty="0" sz="900" spc="-25">
                <a:latin typeface="Arial"/>
                <a:cs typeface="Arial"/>
              </a:rPr>
              <a:t>Beans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&amp;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Tomato</a:t>
            </a:r>
            <a:endParaRPr sz="900">
              <a:latin typeface="Arial"/>
              <a:cs typeface="Arial"/>
            </a:endParaRPr>
          </a:p>
          <a:p>
            <a:pPr algn="ctr" marL="12700" marR="5080">
              <a:lnSpc>
                <a:spcPts val="900"/>
              </a:lnSpc>
              <a:spcBef>
                <a:spcPts val="900"/>
              </a:spcBef>
            </a:pPr>
            <a:r>
              <a:rPr dirty="0" sz="900" spc="-25">
                <a:latin typeface="Arial"/>
                <a:cs typeface="Arial"/>
              </a:rPr>
              <a:t>Spanish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Rice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w/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Beans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50">
                <a:latin typeface="Arial"/>
                <a:cs typeface="Arial"/>
              </a:rPr>
              <a:t>&amp;</a:t>
            </a:r>
            <a:r>
              <a:rPr dirty="0" sz="900" spc="-25">
                <a:latin typeface="Arial"/>
                <a:cs typeface="Arial"/>
              </a:rPr>
              <a:t> Cheese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(V)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dirty="0" sz="900" spc="-25">
                <a:latin typeface="Arial"/>
                <a:cs typeface="Arial"/>
              </a:rPr>
              <a:t>Fresh</a:t>
            </a:r>
            <a:r>
              <a:rPr dirty="0" sz="900" spc="-20">
                <a:latin typeface="Arial"/>
                <a:cs typeface="Arial"/>
              </a:rPr>
              <a:t> Pear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138538" y="2867444"/>
            <a:ext cx="1364615" cy="94234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algn="ctr" marL="12065" marR="5080" indent="-1905">
              <a:lnSpc>
                <a:spcPts val="880"/>
              </a:lnSpc>
              <a:spcBef>
                <a:spcPts val="275"/>
              </a:spcBef>
            </a:pPr>
            <a:r>
              <a:rPr dirty="0" sz="850" spc="-10">
                <a:latin typeface="Arial"/>
                <a:cs typeface="Arial"/>
              </a:rPr>
              <a:t>Spaghetti</a:t>
            </a:r>
            <a:r>
              <a:rPr dirty="0" sz="850" spc="-30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&amp;</a:t>
            </a:r>
            <a:r>
              <a:rPr dirty="0" sz="850" spc="-30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Beef</a:t>
            </a:r>
            <a:r>
              <a:rPr dirty="0" sz="850" spc="-30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Meatballs </a:t>
            </a:r>
            <a:r>
              <a:rPr dirty="0" sz="850">
                <a:latin typeface="Arial"/>
                <a:cs typeface="Arial"/>
              </a:rPr>
              <a:t>in</a:t>
            </a:r>
            <a:r>
              <a:rPr dirty="0" sz="850" spc="-35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Tomato</a:t>
            </a:r>
            <a:r>
              <a:rPr dirty="0" sz="850" spc="-30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Sauce</a:t>
            </a:r>
            <a:r>
              <a:rPr dirty="0" sz="850" spc="-30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w/</a:t>
            </a:r>
            <a:r>
              <a:rPr dirty="0" sz="850" spc="-30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Broccoli</a:t>
            </a:r>
            <a:endParaRPr sz="850">
              <a:latin typeface="Arial"/>
              <a:cs typeface="Arial"/>
            </a:endParaRPr>
          </a:p>
          <a:p>
            <a:pPr algn="ctr" marL="66040" marR="60325">
              <a:lnSpc>
                <a:spcPts val="880"/>
              </a:lnSpc>
              <a:spcBef>
                <a:spcPts val="880"/>
              </a:spcBef>
            </a:pPr>
            <a:r>
              <a:rPr dirty="0" sz="850" spc="-10">
                <a:latin typeface="Arial"/>
                <a:cs typeface="Arial"/>
              </a:rPr>
              <a:t>Veggie</a:t>
            </a:r>
            <a:r>
              <a:rPr dirty="0" sz="850" spc="-35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Burger</a:t>
            </a:r>
            <a:r>
              <a:rPr dirty="0" sz="850" spc="-30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w/</a:t>
            </a:r>
            <a:r>
              <a:rPr dirty="0" sz="850" spc="-30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Ketchup Garden</a:t>
            </a:r>
            <a:r>
              <a:rPr dirty="0" sz="850" spc="-25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Side</a:t>
            </a:r>
            <a:r>
              <a:rPr dirty="0" sz="850" spc="-25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Salad</a:t>
            </a:r>
            <a:r>
              <a:rPr dirty="0" sz="850" spc="-20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w/ </a:t>
            </a:r>
            <a:r>
              <a:rPr dirty="0" sz="850" spc="-10">
                <a:latin typeface="Arial"/>
                <a:cs typeface="Arial"/>
              </a:rPr>
              <a:t>Ranch</a:t>
            </a:r>
            <a:r>
              <a:rPr dirty="0" sz="850" spc="-30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Dressing</a:t>
            </a:r>
            <a:r>
              <a:rPr dirty="0" sz="850" spc="-25">
                <a:latin typeface="Arial"/>
                <a:cs typeface="Arial"/>
              </a:rPr>
              <a:t> (V)</a:t>
            </a:r>
            <a:endParaRPr sz="8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35"/>
              </a:spcBef>
            </a:pPr>
            <a:r>
              <a:rPr dirty="0" sz="850" spc="-10">
                <a:latin typeface="Arial"/>
                <a:cs typeface="Arial"/>
              </a:rPr>
              <a:t>Fresh</a:t>
            </a:r>
            <a:r>
              <a:rPr dirty="0" sz="850" spc="-25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Apple</a:t>
            </a:r>
            <a:endParaRPr sz="85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594428" y="2842450"/>
            <a:ext cx="1236980" cy="105410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algn="ctr" marL="12700" marR="5080">
              <a:lnSpc>
                <a:spcPts val="880"/>
              </a:lnSpc>
              <a:spcBef>
                <a:spcPts val="275"/>
              </a:spcBef>
            </a:pPr>
            <a:r>
              <a:rPr dirty="0" sz="850">
                <a:solidFill>
                  <a:srgbClr val="FF8040"/>
                </a:solidFill>
                <a:latin typeface="Arial"/>
                <a:cs typeface="Arial"/>
              </a:rPr>
              <a:t>NEW!</a:t>
            </a:r>
            <a:r>
              <a:rPr dirty="0" sz="850" spc="-45">
                <a:solidFill>
                  <a:srgbClr val="FF8040"/>
                </a:solidFill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Crispy</a:t>
            </a:r>
            <a:r>
              <a:rPr dirty="0" sz="850" spc="-40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Cheesy Chicken</a:t>
            </a:r>
            <a:r>
              <a:rPr dirty="0" sz="850" spc="-40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Biscuit</a:t>
            </a:r>
            <a:r>
              <a:rPr dirty="0" sz="850" spc="-35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Sandwich Celery</a:t>
            </a:r>
            <a:r>
              <a:rPr dirty="0" sz="850" spc="-40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Sticks</a:t>
            </a:r>
            <a:r>
              <a:rPr dirty="0" sz="850" spc="-35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w/</a:t>
            </a:r>
            <a:r>
              <a:rPr dirty="0" sz="850" spc="-35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Ranch Dressing</a:t>
            </a:r>
            <a:endParaRPr sz="850">
              <a:latin typeface="Arial"/>
              <a:cs typeface="Arial"/>
            </a:endParaRPr>
          </a:p>
          <a:p>
            <a:pPr algn="ctr" marL="12065" marR="5080">
              <a:lnSpc>
                <a:spcPts val="880"/>
              </a:lnSpc>
              <a:spcBef>
                <a:spcPts val="880"/>
              </a:spcBef>
            </a:pPr>
            <a:r>
              <a:rPr dirty="0" sz="850">
                <a:latin typeface="Arial"/>
                <a:cs typeface="Arial"/>
              </a:rPr>
              <a:t>Cobb</a:t>
            </a:r>
            <a:r>
              <a:rPr dirty="0" sz="850" spc="-40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Salad</a:t>
            </a:r>
            <a:r>
              <a:rPr dirty="0" sz="850" spc="-35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w/</a:t>
            </a:r>
            <a:r>
              <a:rPr dirty="0" sz="850" spc="-40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Pita</a:t>
            </a:r>
            <a:r>
              <a:rPr dirty="0" sz="850" spc="-35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Bread </a:t>
            </a:r>
            <a:r>
              <a:rPr dirty="0" sz="850" spc="-25">
                <a:latin typeface="Arial"/>
                <a:cs typeface="Arial"/>
              </a:rPr>
              <a:t>(V)</a:t>
            </a:r>
            <a:endParaRPr sz="8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35"/>
              </a:spcBef>
            </a:pPr>
            <a:r>
              <a:rPr dirty="0" sz="850" spc="-10">
                <a:latin typeface="Arial"/>
                <a:cs typeface="Arial"/>
              </a:rPr>
              <a:t>Fresh</a:t>
            </a:r>
            <a:r>
              <a:rPr dirty="0" sz="850" spc="-25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Banana</a:t>
            </a:r>
            <a:endParaRPr sz="85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5979477" y="2890646"/>
            <a:ext cx="1252220" cy="96266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algn="ctr" marL="12700" marR="5080">
              <a:lnSpc>
                <a:spcPts val="900"/>
              </a:lnSpc>
              <a:spcBef>
                <a:spcPts val="280"/>
              </a:spcBef>
            </a:pPr>
            <a:r>
              <a:rPr dirty="0" sz="900" spc="-25">
                <a:latin typeface="Arial"/>
                <a:cs typeface="Arial"/>
              </a:rPr>
              <a:t>Turkey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&amp;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Cheese </a:t>
            </a:r>
            <a:r>
              <a:rPr dirty="0" sz="900" spc="-25">
                <a:latin typeface="Arial"/>
                <a:cs typeface="Arial"/>
              </a:rPr>
              <a:t>Sandwich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w/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Mayonnaise</a:t>
            </a:r>
            <a:endParaRPr sz="900">
              <a:latin typeface="Arial"/>
              <a:cs typeface="Arial"/>
            </a:endParaRPr>
          </a:p>
          <a:p>
            <a:pPr algn="ctr" marL="67945" marR="60325" indent="-635">
              <a:lnSpc>
                <a:spcPts val="900"/>
              </a:lnSpc>
              <a:spcBef>
                <a:spcPts val="900"/>
              </a:spcBef>
            </a:pPr>
            <a:r>
              <a:rPr dirty="0" sz="900" spc="-25">
                <a:latin typeface="Arial"/>
                <a:cs typeface="Arial"/>
              </a:rPr>
              <a:t>Cheese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Pizza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(V)</a:t>
            </a:r>
            <a:r>
              <a:rPr dirty="0" sz="900" spc="50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Baby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Carrots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w/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Ranch </a:t>
            </a:r>
            <a:r>
              <a:rPr dirty="0" sz="900" spc="-10">
                <a:latin typeface="Arial"/>
                <a:cs typeface="Arial"/>
              </a:rPr>
              <a:t>Dressing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dirty="0" sz="900" spc="-25">
                <a:latin typeface="Arial"/>
                <a:cs typeface="Arial"/>
              </a:rPr>
              <a:t>Fresh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Apple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824354" y="4070261"/>
            <a:ext cx="1181100" cy="101854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algn="ctr" marL="12700" marR="5080">
              <a:lnSpc>
                <a:spcPts val="850"/>
              </a:lnSpc>
              <a:spcBef>
                <a:spcPts val="270"/>
              </a:spcBef>
            </a:pPr>
            <a:r>
              <a:rPr dirty="0" sz="850" spc="-25">
                <a:latin typeface="Arial"/>
                <a:cs typeface="Arial"/>
              </a:rPr>
              <a:t>Beef</a:t>
            </a:r>
            <a:r>
              <a:rPr dirty="0" sz="850" spc="-10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Meatballs</a:t>
            </a:r>
            <a:r>
              <a:rPr dirty="0" sz="850" spc="-10">
                <a:latin typeface="Arial"/>
                <a:cs typeface="Arial"/>
              </a:rPr>
              <a:t> </a:t>
            </a:r>
            <a:r>
              <a:rPr dirty="0" sz="850" spc="-20">
                <a:latin typeface="Arial"/>
                <a:cs typeface="Arial"/>
              </a:rPr>
              <a:t>in</a:t>
            </a:r>
            <a:r>
              <a:rPr dirty="0" sz="850" spc="-5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Tomato </a:t>
            </a:r>
            <a:r>
              <a:rPr dirty="0" sz="850" spc="-25">
                <a:latin typeface="Arial"/>
                <a:cs typeface="Arial"/>
              </a:rPr>
              <a:t>Sauce </a:t>
            </a:r>
            <a:r>
              <a:rPr dirty="0" sz="850" spc="-20">
                <a:latin typeface="Arial"/>
                <a:cs typeface="Arial"/>
              </a:rPr>
              <a:t>w/</a:t>
            </a:r>
            <a:r>
              <a:rPr dirty="0" sz="850" spc="-25">
                <a:latin typeface="Arial"/>
                <a:cs typeface="Arial"/>
              </a:rPr>
              <a:t> Club</a:t>
            </a:r>
            <a:r>
              <a:rPr dirty="0" sz="850" spc="-20">
                <a:latin typeface="Arial"/>
                <a:cs typeface="Arial"/>
              </a:rPr>
              <a:t> Roll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700">
              <a:latin typeface="Arial"/>
              <a:cs typeface="Arial"/>
            </a:endParaRPr>
          </a:p>
          <a:p>
            <a:pPr algn="ctr" marL="50165" marR="40005">
              <a:lnSpc>
                <a:spcPts val="850"/>
              </a:lnSpc>
            </a:pPr>
            <a:r>
              <a:rPr dirty="0" sz="850" spc="-25">
                <a:latin typeface="Arial"/>
                <a:cs typeface="Arial"/>
              </a:rPr>
              <a:t>Home-Style</a:t>
            </a:r>
            <a:r>
              <a:rPr dirty="0" sz="850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Macaroni</a:t>
            </a:r>
            <a:r>
              <a:rPr dirty="0" sz="850">
                <a:latin typeface="Arial"/>
                <a:cs typeface="Arial"/>
              </a:rPr>
              <a:t> </a:t>
            </a:r>
            <a:r>
              <a:rPr dirty="0" sz="850" spc="-50">
                <a:latin typeface="Arial"/>
                <a:cs typeface="Arial"/>
              </a:rPr>
              <a:t>&amp;</a:t>
            </a:r>
            <a:r>
              <a:rPr dirty="0" sz="850" spc="-25">
                <a:latin typeface="Arial"/>
                <a:cs typeface="Arial"/>
              </a:rPr>
              <a:t> Cheese</a:t>
            </a:r>
            <a:r>
              <a:rPr dirty="0" sz="850" spc="-20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(V)</a:t>
            </a:r>
            <a:endParaRPr sz="850">
              <a:latin typeface="Arial"/>
              <a:cs typeface="Arial"/>
            </a:endParaRPr>
          </a:p>
          <a:p>
            <a:pPr algn="ctr" marL="337185" marR="329565" indent="-635">
              <a:lnSpc>
                <a:spcPct val="166700"/>
              </a:lnSpc>
            </a:pPr>
            <a:r>
              <a:rPr dirty="0" sz="850" spc="-10">
                <a:latin typeface="Arial"/>
                <a:cs typeface="Arial"/>
              </a:rPr>
              <a:t>Broccoli </a:t>
            </a:r>
            <a:r>
              <a:rPr dirty="0" sz="850" spc="-25">
                <a:latin typeface="Arial"/>
                <a:cs typeface="Arial"/>
              </a:rPr>
              <a:t>Fresh</a:t>
            </a:r>
            <a:r>
              <a:rPr dirty="0" sz="850" spc="-20">
                <a:latin typeface="Arial"/>
                <a:cs typeface="Arial"/>
              </a:rPr>
              <a:t> </a:t>
            </a:r>
            <a:r>
              <a:rPr dirty="0" sz="850" spc="-35">
                <a:latin typeface="Arial"/>
                <a:cs typeface="Arial"/>
              </a:rPr>
              <a:t>Pear</a:t>
            </a:r>
            <a:endParaRPr sz="85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3189643" y="4067340"/>
            <a:ext cx="1285240" cy="96266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algn="ctr" marL="46355" marR="38735">
              <a:lnSpc>
                <a:spcPts val="900"/>
              </a:lnSpc>
              <a:spcBef>
                <a:spcPts val="280"/>
              </a:spcBef>
            </a:pPr>
            <a:r>
              <a:rPr dirty="0" sz="900" spc="-20">
                <a:solidFill>
                  <a:srgbClr val="FF8040"/>
                </a:solidFill>
                <a:latin typeface="Arial"/>
                <a:cs typeface="Arial"/>
              </a:rPr>
              <a:t>NEW!</a:t>
            </a:r>
            <a:r>
              <a:rPr dirty="0" sz="900" spc="-40">
                <a:solidFill>
                  <a:srgbClr val="FF8040"/>
                </a:solidFill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Adobo Chicken w/ Cilantro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Brown </a:t>
            </a:r>
            <a:r>
              <a:rPr dirty="0" sz="900" spc="-20">
                <a:latin typeface="Arial"/>
                <a:cs typeface="Arial"/>
              </a:rPr>
              <a:t>Rice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50">
                <a:latin typeface="Arial"/>
                <a:cs typeface="Arial"/>
              </a:rPr>
              <a:t>&amp;</a:t>
            </a:r>
            <a:r>
              <a:rPr dirty="0" sz="900" spc="-25">
                <a:latin typeface="Arial"/>
                <a:cs typeface="Arial"/>
              </a:rPr>
              <a:t> Street</a:t>
            </a:r>
            <a:r>
              <a:rPr dirty="0" sz="900" spc="-20">
                <a:latin typeface="Arial"/>
                <a:cs typeface="Arial"/>
              </a:rPr>
              <a:t> Corn</a:t>
            </a:r>
            <a:endParaRPr sz="900">
              <a:latin typeface="Arial"/>
              <a:cs typeface="Arial"/>
            </a:endParaRPr>
          </a:p>
          <a:p>
            <a:pPr algn="ctr" marL="12700" marR="5080">
              <a:lnSpc>
                <a:spcPts val="900"/>
              </a:lnSpc>
              <a:spcBef>
                <a:spcPts val="900"/>
              </a:spcBef>
            </a:pPr>
            <a:r>
              <a:rPr dirty="0" sz="900" spc="-25">
                <a:latin typeface="Arial"/>
                <a:cs typeface="Arial"/>
              </a:rPr>
              <a:t>Veggie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Burger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w/</a:t>
            </a:r>
            <a:r>
              <a:rPr dirty="0" sz="900" spc="-30">
                <a:latin typeface="Arial"/>
                <a:cs typeface="Arial"/>
              </a:rPr>
              <a:t> Ketchup </a:t>
            </a:r>
            <a:r>
              <a:rPr dirty="0" sz="900">
                <a:latin typeface="Arial"/>
                <a:cs typeface="Arial"/>
              </a:rPr>
              <a:t>&amp;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Roasted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Potatoes (V)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dirty="0" sz="900" spc="-25">
                <a:latin typeface="Arial"/>
                <a:cs typeface="Arial"/>
              </a:rPr>
              <a:t>Fresh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Apple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532553" y="4104614"/>
            <a:ext cx="1376680" cy="937260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algn="ctr" marL="109855" marR="102235">
              <a:lnSpc>
                <a:spcPts val="780"/>
              </a:lnSpc>
              <a:spcBef>
                <a:spcPts val="254"/>
              </a:spcBef>
            </a:pPr>
            <a:r>
              <a:rPr dirty="0" sz="750" spc="-10">
                <a:latin typeface="Arial"/>
                <a:cs typeface="Arial"/>
              </a:rPr>
              <a:t>Chicken</a:t>
            </a:r>
            <a:r>
              <a:rPr dirty="0" sz="750" spc="-20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Tamale</a:t>
            </a:r>
            <a:r>
              <a:rPr dirty="0" sz="750" spc="-15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w/</a:t>
            </a:r>
            <a:r>
              <a:rPr dirty="0" sz="750" spc="-20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Spanish</a:t>
            </a:r>
            <a:r>
              <a:rPr dirty="0" sz="750" spc="500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Rice</a:t>
            </a:r>
            <a:r>
              <a:rPr dirty="0" sz="750" spc="-20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&amp;</a:t>
            </a:r>
            <a:r>
              <a:rPr dirty="0" sz="750" spc="-20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Refried</a:t>
            </a:r>
            <a:r>
              <a:rPr dirty="0" sz="750" spc="-20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Beans</a:t>
            </a:r>
            <a:endParaRPr sz="750">
              <a:latin typeface="Arial"/>
              <a:cs typeface="Arial"/>
            </a:endParaRPr>
          </a:p>
          <a:p>
            <a:pPr algn="ctr">
              <a:lnSpc>
                <a:spcPts val="775"/>
              </a:lnSpc>
            </a:pPr>
            <a:r>
              <a:rPr dirty="0" sz="750">
                <a:latin typeface="Arial"/>
                <a:cs typeface="Arial"/>
              </a:rPr>
              <a:t>Baby</a:t>
            </a:r>
            <a:r>
              <a:rPr dirty="0" sz="750" spc="-30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Carrots</a:t>
            </a:r>
            <a:r>
              <a:rPr dirty="0" sz="750" spc="-25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w/</a:t>
            </a:r>
            <a:r>
              <a:rPr dirty="0" sz="750" spc="-25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Ranch</a:t>
            </a:r>
            <a:r>
              <a:rPr dirty="0" sz="750" spc="-30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Dressing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650">
              <a:latin typeface="Arial"/>
              <a:cs typeface="Arial"/>
            </a:endParaRPr>
          </a:p>
          <a:p>
            <a:pPr algn="ctr" marL="113664" marR="106045">
              <a:lnSpc>
                <a:spcPts val="780"/>
              </a:lnSpc>
              <a:spcBef>
                <a:spcPts val="5"/>
              </a:spcBef>
            </a:pPr>
            <a:r>
              <a:rPr dirty="0" sz="750" spc="-10">
                <a:latin typeface="Arial"/>
                <a:cs typeface="Arial"/>
              </a:rPr>
              <a:t>French</a:t>
            </a:r>
            <a:r>
              <a:rPr dirty="0" sz="750" spc="-20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Toast</a:t>
            </a:r>
            <a:r>
              <a:rPr dirty="0" sz="750" spc="-15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Sticks</a:t>
            </a:r>
            <a:r>
              <a:rPr dirty="0" sz="750" spc="-20">
                <a:latin typeface="Arial"/>
                <a:cs typeface="Arial"/>
              </a:rPr>
              <a:t> </a:t>
            </a:r>
            <a:r>
              <a:rPr dirty="0" sz="750" spc="-25">
                <a:latin typeface="Arial"/>
                <a:cs typeface="Arial"/>
              </a:rPr>
              <a:t>w/</a:t>
            </a:r>
            <a:r>
              <a:rPr dirty="0" sz="750" spc="500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Scrambled</a:t>
            </a:r>
            <a:r>
              <a:rPr dirty="0" sz="750" spc="-25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Eggs</a:t>
            </a:r>
            <a:r>
              <a:rPr dirty="0" sz="750" spc="-25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&amp;</a:t>
            </a:r>
            <a:r>
              <a:rPr dirty="0" sz="750" spc="-25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Roasted</a:t>
            </a:r>
            <a:r>
              <a:rPr dirty="0" sz="750" spc="500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Sweet</a:t>
            </a:r>
            <a:r>
              <a:rPr dirty="0" sz="750" spc="-15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Potatoes </a:t>
            </a:r>
            <a:r>
              <a:rPr dirty="0" sz="750" spc="-25">
                <a:latin typeface="Arial"/>
                <a:cs typeface="Arial"/>
              </a:rPr>
              <a:t>(V)</a:t>
            </a:r>
            <a:endParaRPr sz="7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50"/>
              </a:spcBef>
            </a:pPr>
            <a:r>
              <a:rPr dirty="0" sz="750" spc="-10">
                <a:latin typeface="Arial"/>
                <a:cs typeface="Arial"/>
              </a:rPr>
              <a:t>Fresh</a:t>
            </a:r>
            <a:r>
              <a:rPr dirty="0" sz="750" spc="-15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Banana</a:t>
            </a:r>
            <a:endParaRPr sz="75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5966561" y="4097604"/>
            <a:ext cx="1278255" cy="962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latin typeface="Arial"/>
                <a:cs typeface="Arial"/>
              </a:rPr>
              <a:t>Egg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Salad Sandwich (V)</a:t>
            </a:r>
            <a:endParaRPr sz="900">
              <a:latin typeface="Arial"/>
              <a:cs typeface="Arial"/>
            </a:endParaRPr>
          </a:p>
          <a:p>
            <a:pPr algn="ctr" marL="106680" marR="95885">
              <a:lnSpc>
                <a:spcPts val="900"/>
              </a:lnSpc>
              <a:spcBef>
                <a:spcPts val="900"/>
              </a:spcBef>
            </a:pPr>
            <a:r>
              <a:rPr dirty="0" sz="900" spc="-25">
                <a:latin typeface="Arial"/>
                <a:cs typeface="Arial"/>
              </a:rPr>
              <a:t>French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Bread</a:t>
            </a:r>
            <a:r>
              <a:rPr dirty="0" sz="900" spc="-20">
                <a:latin typeface="Arial"/>
                <a:cs typeface="Arial"/>
              </a:rPr>
              <a:t> Cheese </a:t>
            </a:r>
            <a:r>
              <a:rPr dirty="0" sz="900" spc="-25">
                <a:latin typeface="Arial"/>
                <a:cs typeface="Arial"/>
              </a:rPr>
              <a:t>Pizza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(V)</a:t>
            </a:r>
            <a:endParaRPr sz="900">
              <a:latin typeface="Arial"/>
              <a:cs typeface="Arial"/>
            </a:endParaRPr>
          </a:p>
          <a:p>
            <a:pPr algn="ctr" marL="12065" marR="5080">
              <a:lnSpc>
                <a:spcPct val="166700"/>
              </a:lnSpc>
            </a:pPr>
            <a:r>
              <a:rPr dirty="0" sz="900" spc="-25">
                <a:latin typeface="Arial"/>
                <a:cs typeface="Arial"/>
              </a:rPr>
              <a:t>Celery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w/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Ranch</a:t>
            </a:r>
            <a:r>
              <a:rPr dirty="0" sz="900" spc="-30">
                <a:latin typeface="Arial"/>
                <a:cs typeface="Arial"/>
              </a:rPr>
              <a:t> Dressing </a:t>
            </a:r>
            <a:r>
              <a:rPr dirty="0" sz="900" spc="-25">
                <a:latin typeface="Arial"/>
                <a:cs typeface="Arial"/>
              </a:rPr>
              <a:t>Fresh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Apple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784883" y="5287187"/>
            <a:ext cx="1211580" cy="96266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12700" marR="5080" indent="102235">
              <a:lnSpc>
                <a:spcPts val="900"/>
              </a:lnSpc>
              <a:spcBef>
                <a:spcPts val="280"/>
              </a:spcBef>
            </a:pPr>
            <a:r>
              <a:rPr dirty="0" sz="900" spc="-20">
                <a:solidFill>
                  <a:srgbClr val="FF8040"/>
                </a:solidFill>
                <a:latin typeface="Arial"/>
                <a:cs typeface="Arial"/>
              </a:rPr>
              <a:t>NEW!</a:t>
            </a:r>
            <a:r>
              <a:rPr dirty="0" sz="900" spc="-35">
                <a:solidFill>
                  <a:srgbClr val="FF8040"/>
                </a:solidFill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Sweet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&amp;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Sour </a:t>
            </a:r>
            <a:r>
              <a:rPr dirty="0" sz="900" spc="-30">
                <a:latin typeface="Arial"/>
                <a:cs typeface="Arial"/>
              </a:rPr>
              <a:t>Meatballs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w/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Brown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Rice</a:t>
            </a:r>
            <a:endParaRPr sz="900">
              <a:latin typeface="Arial"/>
              <a:cs typeface="Arial"/>
            </a:endParaRPr>
          </a:p>
          <a:p>
            <a:pPr marL="284480" marR="120014" indent="-156845">
              <a:lnSpc>
                <a:spcPct val="166700"/>
              </a:lnSpc>
            </a:pPr>
            <a:r>
              <a:rPr dirty="0" sz="900" spc="-25">
                <a:latin typeface="Arial"/>
                <a:cs typeface="Arial"/>
              </a:rPr>
              <a:t>Cheese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Raviolis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(V) </a:t>
            </a:r>
            <a:r>
              <a:rPr dirty="0" sz="900" spc="-25">
                <a:latin typeface="Arial"/>
                <a:cs typeface="Arial"/>
              </a:rPr>
              <a:t>Green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Beans </a:t>
            </a:r>
            <a:r>
              <a:rPr dirty="0" sz="900" spc="-25">
                <a:latin typeface="Arial"/>
                <a:cs typeface="Arial"/>
              </a:rPr>
              <a:t>Fresh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Pear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178060" y="5344045"/>
            <a:ext cx="1242695" cy="84836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algn="ctr" marL="55880" marR="47625">
              <a:lnSpc>
                <a:spcPts val="900"/>
              </a:lnSpc>
              <a:spcBef>
                <a:spcPts val="280"/>
              </a:spcBef>
            </a:pPr>
            <a:r>
              <a:rPr dirty="0" sz="900" spc="-20">
                <a:latin typeface="Arial"/>
                <a:cs typeface="Arial"/>
              </a:rPr>
              <a:t>BBQ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Chicken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w/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Brown </a:t>
            </a:r>
            <a:r>
              <a:rPr dirty="0" sz="900" spc="-20">
                <a:latin typeface="Arial"/>
                <a:cs typeface="Arial"/>
              </a:rPr>
              <a:t>Rice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&amp;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Baked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Beans</a:t>
            </a:r>
            <a:endParaRPr sz="900">
              <a:latin typeface="Arial"/>
              <a:cs typeface="Arial"/>
            </a:endParaRPr>
          </a:p>
          <a:p>
            <a:pPr algn="ctr" marL="12700" marR="5080">
              <a:lnSpc>
                <a:spcPts val="900"/>
              </a:lnSpc>
              <a:spcBef>
                <a:spcPts val="900"/>
              </a:spcBef>
            </a:pPr>
            <a:r>
              <a:rPr dirty="0" sz="900" spc="-25">
                <a:latin typeface="Arial"/>
                <a:cs typeface="Arial"/>
              </a:rPr>
              <a:t>Chickpea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Marinara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Pasta </a:t>
            </a:r>
            <a:r>
              <a:rPr dirty="0" sz="900" spc="-25">
                <a:latin typeface="Arial"/>
                <a:cs typeface="Arial"/>
              </a:rPr>
              <a:t>(V)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dirty="0" sz="900" spc="-25">
                <a:latin typeface="Arial"/>
                <a:cs typeface="Arial"/>
              </a:rPr>
              <a:t>Fresh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Apple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617707" y="5287187"/>
            <a:ext cx="1141730" cy="96266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algn="ctr" marL="20320" marR="12700">
              <a:lnSpc>
                <a:spcPts val="900"/>
              </a:lnSpc>
              <a:spcBef>
                <a:spcPts val="280"/>
              </a:spcBef>
            </a:pPr>
            <a:r>
              <a:rPr dirty="0" sz="900" spc="-25">
                <a:latin typeface="Arial"/>
                <a:cs typeface="Arial"/>
              </a:rPr>
              <a:t>Turkey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Fajita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w/</a:t>
            </a:r>
            <a:r>
              <a:rPr dirty="0" sz="900" spc="-30">
                <a:latin typeface="Arial"/>
                <a:cs typeface="Arial"/>
              </a:rPr>
              <a:t> Brown </a:t>
            </a:r>
            <a:r>
              <a:rPr dirty="0" sz="900" spc="-20">
                <a:latin typeface="Arial"/>
                <a:cs typeface="Arial"/>
              </a:rPr>
              <a:t>Rice</a:t>
            </a:r>
            <a:r>
              <a:rPr dirty="0" sz="900" spc="-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&amp;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Carrots</a:t>
            </a:r>
            <a:endParaRPr sz="900">
              <a:latin typeface="Arial"/>
              <a:cs typeface="Arial"/>
            </a:endParaRPr>
          </a:p>
          <a:p>
            <a:pPr algn="ctr" marL="12700" marR="5080">
              <a:lnSpc>
                <a:spcPts val="900"/>
              </a:lnSpc>
              <a:spcBef>
                <a:spcPts val="900"/>
              </a:spcBef>
            </a:pPr>
            <a:r>
              <a:rPr dirty="0" sz="900" spc="-25">
                <a:latin typeface="Arial"/>
                <a:cs typeface="Arial"/>
              </a:rPr>
              <a:t>Stuffed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Bread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Sticks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w/ Marinara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&amp;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100% </a:t>
            </a:r>
            <a:r>
              <a:rPr dirty="0" sz="900" spc="-30">
                <a:latin typeface="Arial"/>
                <a:cs typeface="Arial"/>
              </a:rPr>
              <a:t>Vegetable</a:t>
            </a:r>
            <a:r>
              <a:rPr dirty="0" sz="90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Juice</a:t>
            </a:r>
            <a:r>
              <a:rPr dirty="0" sz="900" spc="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(V)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dirty="0" sz="900" spc="-25">
                <a:latin typeface="Arial"/>
                <a:cs typeface="Arial"/>
              </a:rPr>
              <a:t>Fresh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Banana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5992139" y="5295315"/>
            <a:ext cx="1226820" cy="962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Chicken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Salad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Sandwich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dirty="0" sz="900" spc="-25">
                <a:latin typeface="Arial"/>
                <a:cs typeface="Arial"/>
              </a:rPr>
              <a:t>Cheese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Pizza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(V)</a:t>
            </a:r>
            <a:endParaRPr sz="900">
              <a:latin typeface="Arial"/>
              <a:cs typeface="Arial"/>
            </a:endParaRPr>
          </a:p>
          <a:p>
            <a:pPr algn="ctr" marL="36195" marR="28575">
              <a:lnSpc>
                <a:spcPts val="900"/>
              </a:lnSpc>
              <a:spcBef>
                <a:spcPts val="900"/>
              </a:spcBef>
            </a:pPr>
            <a:r>
              <a:rPr dirty="0" sz="900" spc="-25">
                <a:latin typeface="Arial"/>
                <a:cs typeface="Arial"/>
              </a:rPr>
              <a:t>Garden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Salad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w/</a:t>
            </a:r>
            <a:r>
              <a:rPr dirty="0" sz="900" spc="-30">
                <a:latin typeface="Arial"/>
                <a:cs typeface="Arial"/>
              </a:rPr>
              <a:t> Ranch </a:t>
            </a:r>
            <a:r>
              <a:rPr dirty="0" sz="900" spc="-10">
                <a:latin typeface="Arial"/>
                <a:cs typeface="Arial"/>
              </a:rPr>
              <a:t>Dressing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dirty="0" sz="900" spc="-25">
                <a:latin typeface="Arial"/>
                <a:cs typeface="Arial"/>
              </a:rPr>
              <a:t>Fresh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Apple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413550" y="1651317"/>
            <a:ext cx="1233170" cy="965200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algn="ctr" marL="12065" marR="5080">
              <a:lnSpc>
                <a:spcPts val="800"/>
              </a:lnSpc>
              <a:spcBef>
                <a:spcPts val="260"/>
              </a:spcBef>
            </a:pPr>
            <a:r>
              <a:rPr dirty="0" sz="800" spc="-20">
                <a:latin typeface="Arial"/>
                <a:cs typeface="Arial"/>
              </a:rPr>
              <a:t>BBQ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Beef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30">
                <a:latin typeface="Arial"/>
                <a:cs typeface="Arial"/>
              </a:rPr>
              <a:t>Meatballs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w/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30">
                <a:latin typeface="Arial"/>
                <a:cs typeface="Arial"/>
              </a:rPr>
              <a:t>Club</a:t>
            </a:r>
            <a:r>
              <a:rPr dirty="0" sz="800" spc="-20">
                <a:latin typeface="Arial"/>
                <a:cs typeface="Arial"/>
              </a:rPr>
              <a:t> Roll</a:t>
            </a:r>
            <a:endParaRPr sz="800">
              <a:latin typeface="Arial"/>
              <a:cs typeface="Arial"/>
            </a:endParaRPr>
          </a:p>
          <a:p>
            <a:pPr algn="ctr" marL="61594" marR="51435">
              <a:lnSpc>
                <a:spcPts val="800"/>
              </a:lnSpc>
              <a:spcBef>
                <a:spcPts val="800"/>
              </a:spcBef>
            </a:pPr>
            <a:r>
              <a:rPr dirty="0" sz="800" spc="-25">
                <a:latin typeface="Arial"/>
                <a:cs typeface="Arial"/>
              </a:rPr>
              <a:t>Pasta </a:t>
            </a:r>
            <a:r>
              <a:rPr dirty="0" sz="800" spc="-20">
                <a:latin typeface="Arial"/>
                <a:cs typeface="Arial"/>
              </a:rPr>
              <a:t>w/ </a:t>
            </a:r>
            <a:r>
              <a:rPr dirty="0" sz="800" spc="-25">
                <a:latin typeface="Arial"/>
                <a:cs typeface="Arial"/>
              </a:rPr>
              <a:t>Tomato Sauce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50">
                <a:latin typeface="Arial"/>
                <a:cs typeface="Arial"/>
              </a:rPr>
              <a:t>&amp;</a:t>
            </a:r>
            <a:r>
              <a:rPr dirty="0" sz="800" spc="500">
                <a:latin typeface="Arial"/>
                <a:cs typeface="Arial"/>
              </a:rPr>
              <a:t> </a:t>
            </a:r>
            <a:r>
              <a:rPr dirty="0" sz="800" spc="-30">
                <a:latin typeface="Arial"/>
                <a:cs typeface="Arial"/>
              </a:rPr>
              <a:t>Mozzarella</a:t>
            </a:r>
            <a:r>
              <a:rPr dirty="0" sz="800" spc="5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Cheese</a:t>
            </a:r>
            <a:r>
              <a:rPr dirty="0" sz="800" spc="5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(V)</a:t>
            </a:r>
            <a:endParaRPr sz="800">
              <a:latin typeface="Arial"/>
              <a:cs typeface="Arial"/>
            </a:endParaRPr>
          </a:p>
          <a:p>
            <a:pPr algn="ctr" marL="351790" marR="356870" indent="11430">
              <a:lnSpc>
                <a:spcPts val="1639"/>
              </a:lnSpc>
              <a:spcBef>
                <a:spcPts val="60"/>
              </a:spcBef>
            </a:pPr>
            <a:r>
              <a:rPr dirty="0" sz="800" spc="-10">
                <a:latin typeface="Arial"/>
                <a:cs typeface="Arial"/>
              </a:rPr>
              <a:t>Broccoli </a:t>
            </a:r>
            <a:r>
              <a:rPr dirty="0" sz="800" spc="-25">
                <a:latin typeface="Arial"/>
                <a:cs typeface="Arial"/>
              </a:rPr>
              <a:t>Fresh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35">
                <a:latin typeface="Arial"/>
                <a:cs typeface="Arial"/>
              </a:rPr>
              <a:t>Apple</a:t>
            </a:r>
            <a:endParaRPr sz="8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38150" y="4183888"/>
            <a:ext cx="1372235" cy="84836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algn="ctr" marL="95885" marR="88265">
              <a:lnSpc>
                <a:spcPts val="900"/>
              </a:lnSpc>
              <a:spcBef>
                <a:spcPts val="280"/>
              </a:spcBef>
            </a:pPr>
            <a:r>
              <a:rPr dirty="0" sz="900" spc="-25">
                <a:latin typeface="Arial"/>
                <a:cs typeface="Arial"/>
              </a:rPr>
              <a:t>Chicken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Nuggets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w/ Ketchup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&amp;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Baked </a:t>
            </a:r>
            <a:r>
              <a:rPr dirty="0" sz="900" spc="-30">
                <a:latin typeface="Arial"/>
                <a:cs typeface="Arial"/>
              </a:rPr>
              <a:t>Beans</a:t>
            </a:r>
            <a:endParaRPr sz="900">
              <a:latin typeface="Arial"/>
              <a:cs typeface="Arial"/>
            </a:endParaRPr>
          </a:p>
          <a:p>
            <a:pPr algn="ctr" marL="12065" marR="5080">
              <a:lnSpc>
                <a:spcPts val="900"/>
              </a:lnSpc>
              <a:spcBef>
                <a:spcPts val="900"/>
              </a:spcBef>
            </a:pPr>
            <a:r>
              <a:rPr dirty="0" sz="900" spc="-25">
                <a:latin typeface="Arial"/>
                <a:cs typeface="Arial"/>
              </a:rPr>
              <a:t>Falafel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Bites </a:t>
            </a:r>
            <a:r>
              <a:rPr dirty="0" sz="900" spc="-10">
                <a:latin typeface="Arial"/>
                <a:cs typeface="Arial"/>
              </a:rPr>
              <a:t>w/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Quinoa </a:t>
            </a:r>
            <a:r>
              <a:rPr dirty="0" sz="900" spc="-30">
                <a:latin typeface="Arial"/>
                <a:cs typeface="Arial"/>
              </a:rPr>
              <a:t>Pilaf </a:t>
            </a:r>
            <a:r>
              <a:rPr dirty="0" sz="900" spc="-25">
                <a:latin typeface="Arial"/>
                <a:cs typeface="Arial"/>
              </a:rPr>
              <a:t>Black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Beans </a:t>
            </a:r>
            <a:r>
              <a:rPr dirty="0" sz="900">
                <a:latin typeface="Arial"/>
                <a:cs typeface="Arial"/>
              </a:rPr>
              <a:t>&amp;</a:t>
            </a:r>
            <a:r>
              <a:rPr dirty="0" sz="900" spc="-25">
                <a:latin typeface="Arial"/>
                <a:cs typeface="Arial"/>
              </a:rPr>
              <a:t> Tomato (V)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dirty="0" sz="900" spc="-25">
                <a:latin typeface="Arial"/>
                <a:cs typeface="Arial"/>
              </a:rPr>
              <a:t>Fresh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Apple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340169" y="5358358"/>
            <a:ext cx="1368425" cy="84836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algn="ctr" marL="196215" marR="185420">
              <a:lnSpc>
                <a:spcPts val="900"/>
              </a:lnSpc>
              <a:spcBef>
                <a:spcPts val="280"/>
              </a:spcBef>
            </a:pPr>
            <a:r>
              <a:rPr dirty="0" sz="900" spc="-25">
                <a:latin typeface="Arial"/>
                <a:cs typeface="Arial"/>
              </a:rPr>
              <a:t>Meatloaf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w/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Gravy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50">
                <a:latin typeface="Arial"/>
                <a:cs typeface="Arial"/>
              </a:rPr>
              <a:t>&amp;</a:t>
            </a:r>
            <a:r>
              <a:rPr dirty="0" sz="900" spc="-25">
                <a:latin typeface="Arial"/>
                <a:cs typeface="Arial"/>
              </a:rPr>
              <a:t> Mashed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Potatoes</a:t>
            </a:r>
            <a:endParaRPr sz="900">
              <a:latin typeface="Arial"/>
              <a:cs typeface="Arial"/>
            </a:endParaRPr>
          </a:p>
          <a:p>
            <a:pPr algn="ctr" marL="12065" marR="5080">
              <a:lnSpc>
                <a:spcPts val="900"/>
              </a:lnSpc>
              <a:spcBef>
                <a:spcPts val="900"/>
              </a:spcBef>
            </a:pPr>
            <a:r>
              <a:rPr dirty="0" sz="900" spc="-25">
                <a:latin typeface="Arial"/>
                <a:cs typeface="Arial"/>
              </a:rPr>
              <a:t>Cheese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Quesadilla</a:t>
            </a:r>
            <a:r>
              <a:rPr dirty="0" sz="900" spc="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w/Street </a:t>
            </a:r>
            <a:r>
              <a:rPr dirty="0" sz="900" spc="-20">
                <a:latin typeface="Arial"/>
                <a:cs typeface="Arial"/>
              </a:rPr>
              <a:t>Corn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(V)</a:t>
            </a:r>
            <a:endParaRPr sz="900">
              <a:latin typeface="Arial"/>
              <a:cs typeface="Arial"/>
            </a:endParaRPr>
          </a:p>
          <a:p>
            <a:pPr marL="391160">
              <a:lnSpc>
                <a:spcPct val="100000"/>
              </a:lnSpc>
              <a:spcBef>
                <a:spcPts val="720"/>
              </a:spcBef>
            </a:pPr>
            <a:r>
              <a:rPr dirty="0" sz="900" spc="-25">
                <a:latin typeface="Arial"/>
                <a:cs typeface="Arial"/>
              </a:rPr>
              <a:t>Fresh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Apple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407644" y="6540271"/>
            <a:ext cx="1233170" cy="960119"/>
          </a:xfrm>
          <a:prstGeom prst="rect">
            <a:avLst/>
          </a:prstGeom>
        </p:spPr>
        <p:txBody>
          <a:bodyPr wrap="square" lIns="0" tIns="33019" rIns="0" bIns="0" rtlCol="0" vert="horz">
            <a:spAutoFit/>
          </a:bodyPr>
          <a:lstStyle/>
          <a:p>
            <a:pPr algn="ctr" marL="12700" marR="5080">
              <a:lnSpc>
                <a:spcPts val="800"/>
              </a:lnSpc>
              <a:spcBef>
                <a:spcPts val="259"/>
              </a:spcBef>
            </a:pPr>
            <a:r>
              <a:rPr dirty="0" sz="800" spc="-20">
                <a:latin typeface="Arial"/>
                <a:cs typeface="Arial"/>
              </a:rPr>
              <a:t>BBQ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Beef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30">
                <a:latin typeface="Arial"/>
                <a:cs typeface="Arial"/>
              </a:rPr>
              <a:t>Meatballs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w/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30">
                <a:latin typeface="Arial"/>
                <a:cs typeface="Arial"/>
              </a:rPr>
              <a:t>Club</a:t>
            </a:r>
            <a:r>
              <a:rPr dirty="0" sz="800" spc="-20">
                <a:latin typeface="Arial"/>
                <a:cs typeface="Arial"/>
              </a:rPr>
              <a:t> Roll</a:t>
            </a:r>
            <a:endParaRPr sz="800">
              <a:latin typeface="Arial"/>
              <a:cs typeface="Arial"/>
            </a:endParaRPr>
          </a:p>
          <a:p>
            <a:pPr algn="ctr" marL="61594" marR="51435">
              <a:lnSpc>
                <a:spcPts val="800"/>
              </a:lnSpc>
              <a:spcBef>
                <a:spcPts val="800"/>
              </a:spcBef>
            </a:pPr>
            <a:r>
              <a:rPr dirty="0" sz="800" spc="-25">
                <a:latin typeface="Arial"/>
                <a:cs typeface="Arial"/>
              </a:rPr>
              <a:t>Pasta </a:t>
            </a:r>
            <a:r>
              <a:rPr dirty="0" sz="800" spc="-20">
                <a:latin typeface="Arial"/>
                <a:cs typeface="Arial"/>
              </a:rPr>
              <a:t>w/ </a:t>
            </a:r>
            <a:r>
              <a:rPr dirty="0" sz="800" spc="-25">
                <a:latin typeface="Arial"/>
                <a:cs typeface="Arial"/>
              </a:rPr>
              <a:t>Tomato Sauce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50">
                <a:latin typeface="Arial"/>
                <a:cs typeface="Arial"/>
              </a:rPr>
              <a:t>&amp;</a:t>
            </a:r>
            <a:r>
              <a:rPr dirty="0" sz="800" spc="500">
                <a:latin typeface="Arial"/>
                <a:cs typeface="Arial"/>
              </a:rPr>
              <a:t> </a:t>
            </a:r>
            <a:r>
              <a:rPr dirty="0" sz="800" spc="-30">
                <a:latin typeface="Arial"/>
                <a:cs typeface="Arial"/>
              </a:rPr>
              <a:t>Mozzarella</a:t>
            </a:r>
            <a:r>
              <a:rPr dirty="0" sz="800" spc="5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Cheese</a:t>
            </a:r>
            <a:r>
              <a:rPr dirty="0" sz="800" spc="5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(V)</a:t>
            </a:r>
            <a:endParaRPr sz="800">
              <a:latin typeface="Arial"/>
              <a:cs typeface="Arial"/>
            </a:endParaRPr>
          </a:p>
          <a:p>
            <a:pPr algn="ctr" marL="358140" marR="350520" indent="-635">
              <a:lnSpc>
                <a:spcPct val="166700"/>
              </a:lnSpc>
            </a:pPr>
            <a:r>
              <a:rPr dirty="0" sz="800" spc="-10">
                <a:latin typeface="Arial"/>
                <a:cs typeface="Arial"/>
              </a:rPr>
              <a:t>Broccoli </a:t>
            </a:r>
            <a:r>
              <a:rPr dirty="0" sz="800" spc="-25">
                <a:latin typeface="Arial"/>
                <a:cs typeface="Arial"/>
              </a:rPr>
              <a:t>Fresh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35">
                <a:latin typeface="Arial"/>
                <a:cs typeface="Arial"/>
              </a:rPr>
              <a:t>Apple</a:t>
            </a:r>
            <a:endParaRPr sz="8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1823300" y="6502272"/>
            <a:ext cx="1183005" cy="96266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algn="ctr" marL="111760" marR="104139">
              <a:lnSpc>
                <a:spcPts val="900"/>
              </a:lnSpc>
              <a:spcBef>
                <a:spcPts val="280"/>
              </a:spcBef>
            </a:pPr>
            <a:r>
              <a:rPr dirty="0" sz="900" spc="-25">
                <a:latin typeface="Arial"/>
                <a:cs typeface="Arial"/>
              </a:rPr>
              <a:t>Chicken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Tenders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w/ Ketchup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&amp;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Roasted Potatoes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750">
              <a:latin typeface="Arial"/>
              <a:cs typeface="Arial"/>
            </a:endParaRPr>
          </a:p>
          <a:p>
            <a:pPr algn="ctr" marL="12065" marR="5080">
              <a:lnSpc>
                <a:spcPts val="900"/>
              </a:lnSpc>
            </a:pPr>
            <a:r>
              <a:rPr dirty="0" sz="900" spc="-25">
                <a:latin typeface="Arial"/>
                <a:cs typeface="Arial"/>
              </a:rPr>
              <a:t>Protein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Pasta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Alfredo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w/ </a:t>
            </a:r>
            <a:r>
              <a:rPr dirty="0" sz="900" spc="-20">
                <a:latin typeface="Arial"/>
                <a:cs typeface="Arial"/>
              </a:rPr>
              <a:t>Peas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(V)</a:t>
            </a:r>
            <a:endParaRPr sz="900">
              <a:latin typeface="Arial"/>
              <a:cs typeface="Arial"/>
            </a:endParaRPr>
          </a:p>
          <a:p>
            <a:pPr marL="322580">
              <a:lnSpc>
                <a:spcPct val="100000"/>
              </a:lnSpc>
              <a:spcBef>
                <a:spcPts val="720"/>
              </a:spcBef>
            </a:pPr>
            <a:r>
              <a:rPr dirty="0" sz="900" spc="-25">
                <a:latin typeface="Arial"/>
                <a:cs typeface="Arial"/>
              </a:rPr>
              <a:t>Fresh</a:t>
            </a:r>
            <a:r>
              <a:rPr dirty="0" sz="900" spc="-20">
                <a:latin typeface="Arial"/>
                <a:cs typeface="Arial"/>
              </a:rPr>
              <a:t> Pear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1716" y="274967"/>
            <a:ext cx="1905635" cy="455295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/>
              <a:t>Lunch</a:t>
            </a:r>
            <a:r>
              <a:rPr dirty="0" spc="-120"/>
              <a:t> </a:t>
            </a:r>
            <a:r>
              <a:rPr dirty="0" spc="-70"/>
              <a:t>9</a:t>
            </a:r>
            <a:r>
              <a:rPr dirty="0" spc="-70" b="0">
                <a:latin typeface="Arial Black"/>
                <a:cs typeface="Arial Black"/>
              </a:rPr>
              <a:t>-</a:t>
            </a:r>
            <a:r>
              <a:rPr dirty="0" spc="-150" b="0">
                <a:latin typeface="Arial Black"/>
                <a:cs typeface="Arial Black"/>
              </a:rPr>
              <a:t>12</a:t>
            </a:r>
          </a:p>
        </p:txBody>
      </p:sp>
      <p:sp>
        <p:nvSpPr>
          <p:cNvPr id="33" name="object 3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This</a:t>
            </a:r>
            <a:r>
              <a:rPr dirty="0" spc="-25"/>
              <a:t> </a:t>
            </a:r>
            <a:r>
              <a:rPr dirty="0"/>
              <a:t>institution</a:t>
            </a:r>
            <a:r>
              <a:rPr dirty="0" spc="10"/>
              <a:t> </a:t>
            </a:r>
            <a:r>
              <a:rPr dirty="0"/>
              <a:t>is</a:t>
            </a:r>
            <a:r>
              <a:rPr dirty="0" spc="-20"/>
              <a:t> </a:t>
            </a:r>
            <a:r>
              <a:rPr dirty="0"/>
              <a:t>an</a:t>
            </a:r>
            <a:r>
              <a:rPr dirty="0" spc="5"/>
              <a:t> </a:t>
            </a:r>
            <a:r>
              <a:rPr dirty="0"/>
              <a:t>equal opportunity</a:t>
            </a:r>
            <a:r>
              <a:rPr dirty="0" spc="-30"/>
              <a:t> </a:t>
            </a:r>
            <a:r>
              <a:rPr dirty="0" spc="-10"/>
              <a:t>provider.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597368" y="1674964"/>
            <a:ext cx="2026285" cy="2136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DID</a:t>
            </a:r>
            <a:r>
              <a:rPr dirty="0" sz="1200" spc="4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YOU</a:t>
            </a:r>
            <a:r>
              <a:rPr dirty="0" sz="1200" spc="40" b="1">
                <a:latin typeface="Arial"/>
                <a:cs typeface="Arial"/>
              </a:rPr>
              <a:t> </a:t>
            </a:r>
            <a:r>
              <a:rPr dirty="0" sz="1200" spc="-20" b="1">
                <a:latin typeface="Arial"/>
                <a:cs typeface="Arial"/>
              </a:rPr>
              <a:t>KNOW…</a:t>
            </a:r>
            <a:endParaRPr sz="1200">
              <a:latin typeface="Arial"/>
              <a:cs typeface="Arial"/>
            </a:endParaRPr>
          </a:p>
          <a:p>
            <a:pPr marL="12700" marR="177800" indent="115570">
              <a:lnSpc>
                <a:spcPct val="100000"/>
              </a:lnSpc>
              <a:spcBef>
                <a:spcPts val="1140"/>
              </a:spcBef>
              <a:buSzPct val="88888"/>
              <a:buFont typeface="Segoe UI Symbol"/>
              <a:buChar char="✓"/>
              <a:tabLst>
                <a:tab pos="128270" algn="l"/>
              </a:tabLst>
            </a:pPr>
            <a:r>
              <a:rPr dirty="0" sz="900">
                <a:latin typeface="Arial"/>
                <a:cs typeface="Arial"/>
              </a:rPr>
              <a:t>All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grain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products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are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wholegrain </a:t>
            </a:r>
            <a:r>
              <a:rPr dirty="0" sz="900" spc="-20">
                <a:latin typeface="Arial"/>
                <a:cs typeface="Arial"/>
              </a:rPr>
              <a:t>rich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egoe UI Symbol"/>
              <a:buChar char="✓"/>
            </a:pPr>
            <a:endParaRPr sz="900">
              <a:latin typeface="Arial"/>
              <a:cs typeface="Arial"/>
            </a:endParaRPr>
          </a:p>
          <a:p>
            <a:pPr marL="12700" marR="93980" indent="115570">
              <a:lnSpc>
                <a:spcPct val="100000"/>
              </a:lnSpc>
              <a:buSzPct val="88888"/>
              <a:buFont typeface="Segoe UI Symbol"/>
              <a:buChar char="✓"/>
              <a:tabLst>
                <a:tab pos="128270" algn="l"/>
              </a:tabLst>
            </a:pPr>
            <a:r>
              <a:rPr dirty="0" sz="900">
                <a:latin typeface="Arial"/>
                <a:cs typeface="Arial"/>
              </a:rPr>
              <a:t>There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are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no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pork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products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on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this menu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egoe UI Symbol"/>
              <a:buChar char="✓"/>
            </a:pPr>
            <a:endParaRPr sz="900">
              <a:latin typeface="Arial"/>
              <a:cs typeface="Arial"/>
            </a:endParaRPr>
          </a:p>
          <a:p>
            <a:pPr marL="12700" marR="5080" indent="115570">
              <a:lnSpc>
                <a:spcPct val="100000"/>
              </a:lnSpc>
              <a:buSzPct val="88888"/>
              <a:buFont typeface="Segoe UI Symbol"/>
              <a:buChar char="✓"/>
              <a:tabLst>
                <a:tab pos="128270" algn="l"/>
              </a:tabLst>
            </a:pPr>
            <a:r>
              <a:rPr dirty="0" sz="900">
                <a:latin typeface="Arial"/>
                <a:cs typeface="Arial"/>
              </a:rPr>
              <a:t>Meats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are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lean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cheeses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are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low fat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egoe UI Symbol"/>
              <a:buChar char="✓"/>
            </a:pPr>
            <a:endParaRPr sz="900">
              <a:latin typeface="Arial"/>
              <a:cs typeface="Arial"/>
            </a:endParaRPr>
          </a:p>
          <a:p>
            <a:pPr marL="12700" marR="181610" indent="115570">
              <a:lnSpc>
                <a:spcPct val="100000"/>
              </a:lnSpc>
              <a:buSzPct val="88888"/>
              <a:buFont typeface="Segoe UI Symbol"/>
              <a:buChar char="✓"/>
              <a:tabLst>
                <a:tab pos="128270" algn="l"/>
              </a:tabLst>
            </a:pPr>
            <a:r>
              <a:rPr dirty="0" sz="900">
                <a:latin typeface="Arial"/>
                <a:cs typeface="Arial"/>
              </a:rPr>
              <a:t>All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products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contain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Zero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Trans </a:t>
            </a:r>
            <a:r>
              <a:rPr dirty="0" sz="900">
                <a:latin typeface="Arial"/>
                <a:cs typeface="Arial"/>
              </a:rPr>
              <a:t>Fats,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No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Artificial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Colors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and </a:t>
            </a:r>
            <a:r>
              <a:rPr dirty="0" sz="900">
                <a:latin typeface="Arial"/>
                <a:cs typeface="Arial"/>
              </a:rPr>
              <a:t>Sweeteners,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No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High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Fructose </a:t>
            </a:r>
            <a:r>
              <a:rPr dirty="0" sz="900">
                <a:latin typeface="Arial"/>
                <a:cs typeface="Arial"/>
              </a:rPr>
              <a:t>Corn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Syrup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597368" y="3915244"/>
            <a:ext cx="137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Lunch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Milk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Choices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7597368" y="4243298"/>
            <a:ext cx="11277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1%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Unflavored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Milk </a:t>
            </a:r>
            <a:r>
              <a:rPr dirty="0" sz="900">
                <a:latin typeface="Arial"/>
                <a:cs typeface="Arial"/>
              </a:rPr>
              <a:t>Skim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Unflavored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Milk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7597368" y="4654778"/>
            <a:ext cx="68961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Arial"/>
                <a:cs typeface="Arial"/>
              </a:rPr>
              <a:t>Please</a:t>
            </a:r>
            <a:r>
              <a:rPr dirty="0" sz="900" spc="70" b="1">
                <a:latin typeface="Arial"/>
                <a:cs typeface="Arial"/>
              </a:rPr>
              <a:t> </a:t>
            </a:r>
            <a:r>
              <a:rPr dirty="0" sz="900" spc="-20" b="1">
                <a:latin typeface="Arial"/>
                <a:cs typeface="Arial"/>
              </a:rPr>
              <a:t>Note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7597368" y="4929098"/>
            <a:ext cx="18097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Locally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Grown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Component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Served Daily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7597368" y="5340578"/>
            <a:ext cx="13893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Menu</a:t>
            </a:r>
            <a:r>
              <a:rPr dirty="0" sz="900" spc="3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is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subject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to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change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7597368" y="5614898"/>
            <a:ext cx="20224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Vegetarian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Meal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Options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are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indicated </a:t>
            </a:r>
            <a:r>
              <a:rPr dirty="0" sz="900">
                <a:latin typeface="Arial"/>
                <a:cs typeface="Arial"/>
              </a:rPr>
              <a:t>with</a:t>
            </a:r>
            <a:r>
              <a:rPr dirty="0" sz="900" spc="3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</a:t>
            </a:r>
            <a:r>
              <a:rPr dirty="0" sz="900" spc="3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“V”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758124" y="1726438"/>
            <a:ext cx="1329690" cy="58674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algn="ctr" marL="12700" marR="5080">
              <a:lnSpc>
                <a:spcPts val="850"/>
              </a:lnSpc>
              <a:spcBef>
                <a:spcPts val="270"/>
              </a:spcBef>
            </a:pPr>
            <a:r>
              <a:rPr dirty="0" sz="850" spc="-30">
                <a:latin typeface="Arial"/>
                <a:cs typeface="Arial"/>
              </a:rPr>
              <a:t>Chicken</a:t>
            </a:r>
            <a:r>
              <a:rPr dirty="0" sz="850" spc="-5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Tenders</a:t>
            </a:r>
            <a:r>
              <a:rPr dirty="0" sz="850" spc="-5">
                <a:latin typeface="Arial"/>
                <a:cs typeface="Arial"/>
              </a:rPr>
              <a:t> </a:t>
            </a:r>
            <a:r>
              <a:rPr dirty="0" sz="850" spc="-20">
                <a:latin typeface="Arial"/>
                <a:cs typeface="Arial"/>
              </a:rPr>
              <a:t>w/</a:t>
            </a:r>
            <a:r>
              <a:rPr dirty="0" sz="850" spc="-5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Ketchup </a:t>
            </a:r>
            <a:r>
              <a:rPr dirty="0" sz="850">
                <a:latin typeface="Arial"/>
                <a:cs typeface="Arial"/>
              </a:rPr>
              <a:t>&amp;</a:t>
            </a:r>
            <a:r>
              <a:rPr dirty="0" sz="850" spc="-20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Roasted</a:t>
            </a:r>
            <a:r>
              <a:rPr dirty="0" sz="850" spc="-20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Potatoes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700">
              <a:latin typeface="Arial"/>
              <a:cs typeface="Arial"/>
            </a:endParaRPr>
          </a:p>
          <a:p>
            <a:pPr algn="ctr" marL="120650" marR="113030">
              <a:lnSpc>
                <a:spcPts val="850"/>
              </a:lnSpc>
            </a:pPr>
            <a:r>
              <a:rPr dirty="0" sz="850" spc="-30">
                <a:latin typeface="Arial"/>
                <a:cs typeface="Arial"/>
              </a:rPr>
              <a:t>Protein</a:t>
            </a:r>
            <a:r>
              <a:rPr dirty="0" sz="850" spc="-5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Pasta</a:t>
            </a:r>
            <a:r>
              <a:rPr dirty="0" sz="850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Alfredo</a:t>
            </a:r>
            <a:r>
              <a:rPr dirty="0" sz="850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w/ Peas (V)</a:t>
            </a:r>
            <a:endParaRPr sz="85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230613" y="1861934"/>
            <a:ext cx="1170305" cy="478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850">
                <a:latin typeface="Arial"/>
                <a:cs typeface="Arial"/>
              </a:rPr>
              <a:t>&amp;</a:t>
            </a:r>
            <a:r>
              <a:rPr dirty="0" sz="850" spc="-40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Baked</a:t>
            </a:r>
            <a:r>
              <a:rPr dirty="0" sz="850" spc="-35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Beans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700">
              <a:latin typeface="Arial"/>
              <a:cs typeface="Arial"/>
            </a:endParaRPr>
          </a:p>
          <a:p>
            <a:pPr algn="ctr" marL="12700" marR="5080">
              <a:lnSpc>
                <a:spcPts val="850"/>
              </a:lnSpc>
            </a:pPr>
            <a:r>
              <a:rPr dirty="0" sz="850" spc="-30">
                <a:latin typeface="Arial"/>
                <a:cs typeface="Arial"/>
              </a:rPr>
              <a:t>Spanish</a:t>
            </a:r>
            <a:r>
              <a:rPr dirty="0" sz="850" spc="-25">
                <a:latin typeface="Arial"/>
                <a:cs typeface="Arial"/>
              </a:rPr>
              <a:t> Rice</a:t>
            </a:r>
            <a:r>
              <a:rPr dirty="0" sz="850" spc="-20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&amp;</a:t>
            </a:r>
            <a:r>
              <a:rPr dirty="0" sz="850" spc="-25">
                <a:latin typeface="Arial"/>
                <a:cs typeface="Arial"/>
              </a:rPr>
              <a:t> Beans</a:t>
            </a:r>
            <a:r>
              <a:rPr dirty="0" sz="850" spc="-20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w/ Cheese (V)</a:t>
            </a:r>
            <a:endParaRPr sz="85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154184" y="1770227"/>
            <a:ext cx="2757805" cy="154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9803" sz="1275" spc="-37">
                <a:latin typeface="Arial"/>
                <a:cs typeface="Arial"/>
              </a:rPr>
              <a:t>Turkey</a:t>
            </a:r>
            <a:r>
              <a:rPr dirty="0" baseline="9803" sz="1275" spc="-75">
                <a:latin typeface="Arial"/>
                <a:cs typeface="Arial"/>
              </a:rPr>
              <a:t> </a:t>
            </a:r>
            <a:r>
              <a:rPr dirty="0" baseline="9803" sz="1275" spc="-30">
                <a:latin typeface="Arial"/>
                <a:cs typeface="Arial"/>
              </a:rPr>
              <a:t>Hot</a:t>
            </a:r>
            <a:r>
              <a:rPr dirty="0" baseline="9803" sz="1275" spc="-67">
                <a:latin typeface="Arial"/>
                <a:cs typeface="Arial"/>
              </a:rPr>
              <a:t> </a:t>
            </a:r>
            <a:r>
              <a:rPr dirty="0" baseline="9803" sz="1275" spc="-30">
                <a:latin typeface="Arial"/>
                <a:cs typeface="Arial"/>
              </a:rPr>
              <a:t>Dog</a:t>
            </a:r>
            <a:r>
              <a:rPr dirty="0" baseline="9803" sz="1275" spc="-75">
                <a:latin typeface="Arial"/>
                <a:cs typeface="Arial"/>
              </a:rPr>
              <a:t> </a:t>
            </a:r>
            <a:r>
              <a:rPr dirty="0" baseline="9803" sz="1275" spc="-30">
                <a:latin typeface="Arial"/>
                <a:cs typeface="Arial"/>
              </a:rPr>
              <a:t>w/</a:t>
            </a:r>
            <a:r>
              <a:rPr dirty="0" baseline="9803" sz="1275" spc="-67">
                <a:latin typeface="Arial"/>
                <a:cs typeface="Arial"/>
              </a:rPr>
              <a:t> </a:t>
            </a:r>
            <a:r>
              <a:rPr dirty="0" baseline="9803" sz="1275">
                <a:latin typeface="Arial"/>
                <a:cs typeface="Arial"/>
              </a:rPr>
              <a:t>Ketchup</a:t>
            </a:r>
            <a:r>
              <a:rPr dirty="0" baseline="9803" sz="1275" spc="660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Chicken</a:t>
            </a:r>
            <a:r>
              <a:rPr dirty="0" sz="850" spc="-45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Caesar</a:t>
            </a:r>
            <a:r>
              <a:rPr dirty="0" sz="850" spc="-50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Salad</a:t>
            </a:r>
            <a:r>
              <a:rPr dirty="0" sz="850" spc="-45">
                <a:latin typeface="Arial"/>
                <a:cs typeface="Arial"/>
              </a:rPr>
              <a:t> </a:t>
            </a:r>
            <a:r>
              <a:rPr dirty="0" sz="850" spc="-20">
                <a:latin typeface="Arial"/>
                <a:cs typeface="Arial"/>
              </a:rPr>
              <a:t>w/</a:t>
            </a:r>
            <a:r>
              <a:rPr dirty="0" sz="850" spc="-45">
                <a:latin typeface="Arial"/>
                <a:cs typeface="Arial"/>
              </a:rPr>
              <a:t> </a:t>
            </a:r>
            <a:r>
              <a:rPr dirty="0" sz="850" spc="-20">
                <a:latin typeface="Arial"/>
                <a:cs typeface="Arial"/>
              </a:rPr>
              <a:t>Pita</a:t>
            </a:r>
            <a:endParaRPr sz="85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624361" y="1878177"/>
            <a:ext cx="1152525" cy="802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850" spc="-10">
                <a:latin typeface="Arial"/>
                <a:cs typeface="Arial"/>
              </a:rPr>
              <a:t>Bread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700">
              <a:latin typeface="Arial"/>
              <a:cs typeface="Arial"/>
            </a:endParaRPr>
          </a:p>
          <a:p>
            <a:pPr algn="ctr" marL="36830" marR="26034">
              <a:lnSpc>
                <a:spcPts val="850"/>
              </a:lnSpc>
            </a:pPr>
            <a:r>
              <a:rPr dirty="0" sz="850" spc="-25">
                <a:latin typeface="Arial"/>
                <a:cs typeface="Arial"/>
              </a:rPr>
              <a:t>Home-Style</a:t>
            </a:r>
            <a:r>
              <a:rPr dirty="0" sz="850" spc="-15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Macaroni</a:t>
            </a:r>
            <a:r>
              <a:rPr dirty="0" sz="850" spc="-5">
                <a:latin typeface="Arial"/>
                <a:cs typeface="Arial"/>
              </a:rPr>
              <a:t> </a:t>
            </a:r>
            <a:r>
              <a:rPr dirty="0" sz="850" spc="-50">
                <a:latin typeface="Arial"/>
                <a:cs typeface="Arial"/>
              </a:rPr>
              <a:t>&amp;</a:t>
            </a:r>
            <a:r>
              <a:rPr dirty="0" sz="850" spc="-25">
                <a:latin typeface="Arial"/>
                <a:cs typeface="Arial"/>
              </a:rPr>
              <a:t> Cheese</a:t>
            </a:r>
            <a:r>
              <a:rPr dirty="0" sz="850" spc="-15">
                <a:latin typeface="Arial"/>
                <a:cs typeface="Arial"/>
              </a:rPr>
              <a:t> </a:t>
            </a:r>
            <a:r>
              <a:rPr dirty="0" sz="850" spc="-20">
                <a:latin typeface="Arial"/>
                <a:cs typeface="Arial"/>
              </a:rPr>
              <a:t>w/</a:t>
            </a:r>
            <a:r>
              <a:rPr dirty="0" sz="850" spc="-15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Broccoli</a:t>
            </a:r>
            <a:r>
              <a:rPr dirty="0" sz="850" spc="-15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(V)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700">
              <a:latin typeface="Arial"/>
              <a:cs typeface="Arial"/>
            </a:endParaRPr>
          </a:p>
          <a:p>
            <a:pPr algn="ctr" marL="12700" marR="5080">
              <a:lnSpc>
                <a:spcPts val="850"/>
              </a:lnSpc>
            </a:pPr>
            <a:r>
              <a:rPr dirty="0" sz="850" spc="-25">
                <a:latin typeface="Arial"/>
                <a:cs typeface="Arial"/>
              </a:rPr>
              <a:t>Diced</a:t>
            </a:r>
            <a:r>
              <a:rPr dirty="0" sz="850" spc="-20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Pineapple</a:t>
            </a:r>
            <a:r>
              <a:rPr dirty="0" sz="850" spc="-20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&amp;</a:t>
            </a:r>
            <a:r>
              <a:rPr dirty="0" sz="850" spc="-15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Fresh </a:t>
            </a:r>
            <a:r>
              <a:rPr dirty="0" sz="850" spc="-10">
                <a:latin typeface="Arial"/>
                <a:cs typeface="Arial"/>
              </a:rPr>
              <a:t>Banana</a:t>
            </a:r>
            <a:endParaRPr sz="85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5918822" y="1659204"/>
            <a:ext cx="1331595" cy="99695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algn="ctr" marL="12700" marR="5080">
              <a:lnSpc>
                <a:spcPts val="750"/>
              </a:lnSpc>
              <a:spcBef>
                <a:spcPts val="250"/>
              </a:spcBef>
            </a:pPr>
            <a:r>
              <a:rPr dirty="0" sz="750">
                <a:latin typeface="Arial"/>
                <a:cs typeface="Arial"/>
              </a:rPr>
              <a:t>Chicken</a:t>
            </a:r>
            <a:r>
              <a:rPr dirty="0" sz="750" spc="215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Breast</a:t>
            </a:r>
            <a:r>
              <a:rPr dirty="0" sz="750" spc="220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Sandwich</a:t>
            </a:r>
            <a:r>
              <a:rPr dirty="0" sz="750" spc="220">
                <a:latin typeface="Arial"/>
                <a:cs typeface="Arial"/>
              </a:rPr>
              <a:t> </a:t>
            </a:r>
            <a:r>
              <a:rPr dirty="0" sz="750" spc="-25">
                <a:latin typeface="Arial"/>
                <a:cs typeface="Arial"/>
              </a:rPr>
              <a:t>w/</a:t>
            </a:r>
            <a:r>
              <a:rPr dirty="0" sz="750" spc="500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Mayonnaise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50">
              <a:latin typeface="Arial"/>
              <a:cs typeface="Arial"/>
            </a:endParaRPr>
          </a:p>
          <a:p>
            <a:pPr algn="ctr" marL="22225" marR="14604">
              <a:lnSpc>
                <a:spcPts val="750"/>
              </a:lnSpc>
            </a:pPr>
            <a:r>
              <a:rPr dirty="0" sz="750">
                <a:latin typeface="Arial"/>
                <a:cs typeface="Arial"/>
              </a:rPr>
              <a:t>French</a:t>
            </a:r>
            <a:r>
              <a:rPr dirty="0" sz="750" spc="175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Bread</a:t>
            </a:r>
            <a:r>
              <a:rPr dirty="0" sz="750" spc="175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Cheese</a:t>
            </a:r>
            <a:r>
              <a:rPr dirty="0" sz="750" spc="180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Pizza</a:t>
            </a:r>
            <a:r>
              <a:rPr dirty="0" sz="750" spc="500">
                <a:latin typeface="Arial"/>
                <a:cs typeface="Arial"/>
              </a:rPr>
              <a:t> </a:t>
            </a:r>
            <a:r>
              <a:rPr dirty="0" sz="750" spc="-25">
                <a:latin typeface="Arial"/>
                <a:cs typeface="Arial"/>
              </a:rPr>
              <a:t>(V)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650">
              <a:latin typeface="Arial"/>
              <a:cs typeface="Arial"/>
            </a:endParaRPr>
          </a:p>
          <a:p>
            <a:pPr algn="ctr" marL="135890" marR="128270">
              <a:lnSpc>
                <a:spcPts val="750"/>
              </a:lnSpc>
            </a:pPr>
            <a:r>
              <a:rPr dirty="0" sz="750">
                <a:latin typeface="Arial"/>
                <a:cs typeface="Arial"/>
              </a:rPr>
              <a:t>Baby</a:t>
            </a:r>
            <a:r>
              <a:rPr dirty="0" sz="750" spc="150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Carrots</a:t>
            </a:r>
            <a:r>
              <a:rPr dirty="0" sz="750" spc="160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w/</a:t>
            </a:r>
            <a:r>
              <a:rPr dirty="0" sz="750" spc="160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Ranch</a:t>
            </a:r>
            <a:r>
              <a:rPr dirty="0" sz="750" spc="500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Dressing</a:t>
            </a:r>
            <a:endParaRPr sz="7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dirty="0" sz="750">
                <a:latin typeface="Arial"/>
                <a:cs typeface="Arial"/>
              </a:rPr>
              <a:t>Fresh</a:t>
            </a:r>
            <a:r>
              <a:rPr dirty="0" sz="750" spc="125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Apple</a:t>
            </a:r>
            <a:r>
              <a:rPr dirty="0" sz="750" spc="125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&amp;</a:t>
            </a:r>
            <a:r>
              <a:rPr dirty="0" sz="750" spc="130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Raisins</a:t>
            </a:r>
            <a:endParaRPr sz="75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741589" y="2900730"/>
            <a:ext cx="1341755" cy="80264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algn="ctr" marL="123189" marR="119380">
              <a:lnSpc>
                <a:spcPts val="850"/>
              </a:lnSpc>
              <a:spcBef>
                <a:spcPts val="270"/>
              </a:spcBef>
            </a:pPr>
            <a:r>
              <a:rPr dirty="0" sz="850" spc="-30">
                <a:latin typeface="Arial"/>
                <a:cs typeface="Arial"/>
              </a:rPr>
              <a:t>Chicken</a:t>
            </a:r>
            <a:r>
              <a:rPr dirty="0" sz="850" spc="-20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Fajita</a:t>
            </a:r>
            <a:r>
              <a:rPr dirty="0" sz="850" spc="-15">
                <a:latin typeface="Arial"/>
                <a:cs typeface="Arial"/>
              </a:rPr>
              <a:t> </a:t>
            </a:r>
            <a:r>
              <a:rPr dirty="0" sz="850" spc="-20">
                <a:latin typeface="Arial"/>
                <a:cs typeface="Arial"/>
              </a:rPr>
              <a:t>w/</a:t>
            </a:r>
            <a:r>
              <a:rPr dirty="0" sz="850" spc="-15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Brown </a:t>
            </a:r>
            <a:r>
              <a:rPr dirty="0" sz="850" spc="-25">
                <a:latin typeface="Arial"/>
                <a:cs typeface="Arial"/>
              </a:rPr>
              <a:t>Rice</a:t>
            </a:r>
            <a:r>
              <a:rPr dirty="0" sz="850" spc="-35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&amp;</a:t>
            </a:r>
            <a:r>
              <a:rPr dirty="0" sz="850" spc="-35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Baked</a:t>
            </a:r>
            <a:r>
              <a:rPr dirty="0" sz="850" spc="-30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Beans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700">
              <a:latin typeface="Arial"/>
              <a:cs typeface="Arial"/>
            </a:endParaRPr>
          </a:p>
          <a:p>
            <a:pPr algn="ctr" marL="96520" marR="92075">
              <a:lnSpc>
                <a:spcPts val="850"/>
              </a:lnSpc>
            </a:pPr>
            <a:r>
              <a:rPr dirty="0" sz="850" spc="-30">
                <a:latin typeface="Arial"/>
                <a:cs typeface="Arial"/>
              </a:rPr>
              <a:t>Spanish</a:t>
            </a:r>
            <a:r>
              <a:rPr dirty="0" sz="850" spc="-25">
                <a:latin typeface="Arial"/>
                <a:cs typeface="Arial"/>
              </a:rPr>
              <a:t> Rice </a:t>
            </a:r>
            <a:r>
              <a:rPr dirty="0" sz="850">
                <a:latin typeface="Arial"/>
                <a:cs typeface="Arial"/>
              </a:rPr>
              <a:t>&amp;</a:t>
            </a:r>
            <a:r>
              <a:rPr dirty="0" sz="850" spc="-20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Beans</a:t>
            </a:r>
            <a:r>
              <a:rPr dirty="0" sz="850" spc="-15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w/ Cheese (V)</a:t>
            </a:r>
            <a:endParaRPr sz="8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80"/>
              </a:spcBef>
            </a:pPr>
            <a:r>
              <a:rPr dirty="0" sz="850" spc="-25">
                <a:latin typeface="Arial"/>
                <a:cs typeface="Arial"/>
              </a:rPr>
              <a:t>Diced </a:t>
            </a:r>
            <a:r>
              <a:rPr dirty="0" sz="850" spc="-30">
                <a:latin typeface="Arial"/>
                <a:cs typeface="Arial"/>
              </a:rPr>
              <a:t>Peaches</a:t>
            </a:r>
            <a:r>
              <a:rPr dirty="0" sz="850" spc="-20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&amp;</a:t>
            </a:r>
            <a:r>
              <a:rPr dirty="0" sz="850" spc="-25">
                <a:latin typeface="Arial"/>
                <a:cs typeface="Arial"/>
              </a:rPr>
              <a:t> Fresh</a:t>
            </a:r>
            <a:r>
              <a:rPr dirty="0" sz="850" spc="-20">
                <a:latin typeface="Arial"/>
                <a:cs typeface="Arial"/>
              </a:rPr>
              <a:t> Pear</a:t>
            </a:r>
            <a:endParaRPr sz="85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139313" y="2885579"/>
            <a:ext cx="1335405" cy="90678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algn="ctr" marL="12700" marR="5080">
              <a:lnSpc>
                <a:spcPts val="750"/>
              </a:lnSpc>
              <a:spcBef>
                <a:spcPts val="250"/>
              </a:spcBef>
            </a:pPr>
            <a:r>
              <a:rPr dirty="0" sz="750">
                <a:latin typeface="Arial"/>
                <a:cs typeface="Arial"/>
              </a:rPr>
              <a:t>Spaghetti</a:t>
            </a:r>
            <a:r>
              <a:rPr dirty="0" sz="750" spc="155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&amp;</a:t>
            </a:r>
            <a:r>
              <a:rPr dirty="0" sz="750" spc="155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Beef</a:t>
            </a:r>
            <a:r>
              <a:rPr dirty="0" sz="750" spc="160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Meatballs</a:t>
            </a:r>
            <a:r>
              <a:rPr dirty="0" sz="750" spc="500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in</a:t>
            </a:r>
            <a:r>
              <a:rPr dirty="0" sz="750" spc="130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Tomato</a:t>
            </a:r>
            <a:r>
              <a:rPr dirty="0" sz="750" spc="130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Sauce</a:t>
            </a:r>
            <a:r>
              <a:rPr dirty="0" sz="750" spc="130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w/</a:t>
            </a:r>
            <a:r>
              <a:rPr dirty="0" sz="750" spc="130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Broccoli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50">
              <a:latin typeface="Arial"/>
              <a:cs typeface="Arial"/>
            </a:endParaRPr>
          </a:p>
          <a:p>
            <a:pPr algn="ctr" marL="68580" marR="60325">
              <a:lnSpc>
                <a:spcPts val="750"/>
              </a:lnSpc>
            </a:pPr>
            <a:r>
              <a:rPr dirty="0" sz="750">
                <a:latin typeface="Arial"/>
                <a:cs typeface="Arial"/>
              </a:rPr>
              <a:t>Veggie</a:t>
            </a:r>
            <a:r>
              <a:rPr dirty="0" sz="750" spc="150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Burger</a:t>
            </a:r>
            <a:r>
              <a:rPr dirty="0" sz="750" spc="160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w/</a:t>
            </a:r>
            <a:r>
              <a:rPr dirty="0" sz="750" spc="165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Ketchup</a:t>
            </a:r>
            <a:r>
              <a:rPr dirty="0" sz="750">
                <a:latin typeface="Arial"/>
                <a:cs typeface="Arial"/>
              </a:rPr>
              <a:t> Garden</a:t>
            </a:r>
            <a:r>
              <a:rPr dirty="0" sz="750" spc="160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Side</a:t>
            </a:r>
            <a:r>
              <a:rPr dirty="0" sz="750" spc="160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Salad</a:t>
            </a:r>
            <a:r>
              <a:rPr dirty="0" sz="750" spc="160">
                <a:latin typeface="Arial"/>
                <a:cs typeface="Arial"/>
              </a:rPr>
              <a:t> </a:t>
            </a:r>
            <a:r>
              <a:rPr dirty="0" sz="750" spc="-25">
                <a:latin typeface="Arial"/>
                <a:cs typeface="Arial"/>
              </a:rPr>
              <a:t>w/</a:t>
            </a:r>
            <a:r>
              <a:rPr dirty="0" sz="750">
                <a:latin typeface="Arial"/>
                <a:cs typeface="Arial"/>
              </a:rPr>
              <a:t> Ranch</a:t>
            </a:r>
            <a:r>
              <a:rPr dirty="0" sz="750" spc="195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Dressing</a:t>
            </a:r>
            <a:r>
              <a:rPr dirty="0" sz="750" spc="200">
                <a:latin typeface="Arial"/>
                <a:cs typeface="Arial"/>
              </a:rPr>
              <a:t> </a:t>
            </a:r>
            <a:r>
              <a:rPr dirty="0" sz="750" spc="-25">
                <a:latin typeface="Arial"/>
                <a:cs typeface="Arial"/>
              </a:rPr>
              <a:t>(V)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600">
              <a:latin typeface="Arial"/>
              <a:cs typeface="Arial"/>
            </a:endParaRPr>
          </a:p>
          <a:p>
            <a:pPr algn="ctr" marL="149860" marR="142240">
              <a:lnSpc>
                <a:spcPts val="790"/>
              </a:lnSpc>
            </a:pPr>
            <a:r>
              <a:rPr dirty="0" sz="750">
                <a:latin typeface="Arial"/>
                <a:cs typeface="Arial"/>
              </a:rPr>
              <a:t>Fresh</a:t>
            </a:r>
            <a:r>
              <a:rPr dirty="0" sz="750" spc="135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Banana</a:t>
            </a:r>
            <a:r>
              <a:rPr dirty="0" sz="750" spc="135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&amp;</a:t>
            </a:r>
            <a:r>
              <a:rPr dirty="0" sz="750" spc="135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Fresh</a:t>
            </a:r>
            <a:r>
              <a:rPr dirty="0" sz="750" spc="500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Apple</a:t>
            </a:r>
            <a:endParaRPr sz="75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587912" y="2851505"/>
            <a:ext cx="1207770" cy="99695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algn="ctr" marL="12700" marR="5080">
              <a:lnSpc>
                <a:spcPts val="750"/>
              </a:lnSpc>
              <a:spcBef>
                <a:spcPts val="250"/>
              </a:spcBef>
            </a:pPr>
            <a:r>
              <a:rPr dirty="0" sz="750">
                <a:solidFill>
                  <a:srgbClr val="FF8040"/>
                </a:solidFill>
                <a:latin typeface="Arial"/>
                <a:cs typeface="Arial"/>
              </a:rPr>
              <a:t>NEW!</a:t>
            </a:r>
            <a:r>
              <a:rPr dirty="0" sz="750" spc="180">
                <a:solidFill>
                  <a:srgbClr val="FF8040"/>
                </a:solidFill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Crispy</a:t>
            </a:r>
            <a:r>
              <a:rPr dirty="0" sz="750" spc="180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Cheesy</a:t>
            </a:r>
            <a:r>
              <a:rPr dirty="0" sz="750">
                <a:latin typeface="Arial"/>
                <a:cs typeface="Arial"/>
              </a:rPr>
              <a:t> Chicken</a:t>
            </a:r>
            <a:r>
              <a:rPr dirty="0" sz="750" spc="225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Biscuit</a:t>
            </a:r>
            <a:r>
              <a:rPr dirty="0" sz="750" spc="225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Sandwich</a:t>
            </a:r>
            <a:r>
              <a:rPr dirty="0" sz="750">
                <a:latin typeface="Arial"/>
                <a:cs typeface="Arial"/>
              </a:rPr>
              <a:t> Celery</a:t>
            </a:r>
            <a:r>
              <a:rPr dirty="0" sz="750" spc="160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Sticks</a:t>
            </a:r>
            <a:r>
              <a:rPr dirty="0" sz="750" spc="170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w/</a:t>
            </a:r>
            <a:r>
              <a:rPr dirty="0" sz="750" spc="170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Ranch</a:t>
            </a:r>
            <a:r>
              <a:rPr dirty="0" sz="750" spc="500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Dressing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50">
              <a:latin typeface="Arial"/>
              <a:cs typeface="Arial"/>
            </a:endParaRPr>
          </a:p>
          <a:p>
            <a:pPr algn="ctr" marL="12700" marR="5080">
              <a:lnSpc>
                <a:spcPts val="750"/>
              </a:lnSpc>
            </a:pPr>
            <a:r>
              <a:rPr dirty="0" sz="750">
                <a:latin typeface="Arial"/>
                <a:cs typeface="Arial"/>
              </a:rPr>
              <a:t>Cobb</a:t>
            </a:r>
            <a:r>
              <a:rPr dirty="0" sz="750" spc="130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Salad</a:t>
            </a:r>
            <a:r>
              <a:rPr dirty="0" sz="750" spc="130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w/</a:t>
            </a:r>
            <a:r>
              <a:rPr dirty="0" sz="750" spc="130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Pita</a:t>
            </a:r>
            <a:r>
              <a:rPr dirty="0" sz="750" spc="130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Bread</a:t>
            </a:r>
            <a:r>
              <a:rPr dirty="0" sz="750" spc="500">
                <a:latin typeface="Arial"/>
                <a:cs typeface="Arial"/>
              </a:rPr>
              <a:t> </a:t>
            </a:r>
            <a:r>
              <a:rPr dirty="0" sz="750" spc="-25">
                <a:latin typeface="Arial"/>
                <a:cs typeface="Arial"/>
              </a:rPr>
              <a:t>(V)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650">
              <a:latin typeface="Arial"/>
              <a:cs typeface="Arial"/>
            </a:endParaRPr>
          </a:p>
          <a:p>
            <a:pPr algn="ctr" marL="33020" marR="25400">
              <a:lnSpc>
                <a:spcPts val="750"/>
              </a:lnSpc>
            </a:pPr>
            <a:r>
              <a:rPr dirty="0" sz="750">
                <a:latin typeface="Arial"/>
                <a:cs typeface="Arial"/>
              </a:rPr>
              <a:t>Diced</a:t>
            </a:r>
            <a:r>
              <a:rPr dirty="0" sz="750" spc="155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Pineapple</a:t>
            </a:r>
            <a:r>
              <a:rPr dirty="0" sz="750" spc="165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&amp;</a:t>
            </a:r>
            <a:r>
              <a:rPr dirty="0" sz="750" spc="165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Fresh</a:t>
            </a:r>
            <a:r>
              <a:rPr dirty="0" sz="750" spc="500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Banana</a:t>
            </a:r>
            <a:endParaRPr sz="75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5933478" y="2826054"/>
            <a:ext cx="1287780" cy="101854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algn="ctr" marL="12700" marR="5080">
              <a:lnSpc>
                <a:spcPts val="850"/>
              </a:lnSpc>
              <a:spcBef>
                <a:spcPts val="270"/>
              </a:spcBef>
            </a:pPr>
            <a:r>
              <a:rPr dirty="0" sz="850" spc="-25">
                <a:latin typeface="Arial"/>
                <a:cs typeface="Arial"/>
              </a:rPr>
              <a:t>Turkey</a:t>
            </a:r>
            <a:r>
              <a:rPr dirty="0" sz="850" spc="-35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&amp;</a:t>
            </a:r>
            <a:r>
              <a:rPr dirty="0" sz="850" spc="-35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Cheese</a:t>
            </a:r>
            <a:r>
              <a:rPr dirty="0" sz="850" spc="-30">
                <a:latin typeface="Arial"/>
                <a:cs typeface="Arial"/>
              </a:rPr>
              <a:t> Sandwich </a:t>
            </a:r>
            <a:r>
              <a:rPr dirty="0" sz="850" spc="-20">
                <a:latin typeface="Arial"/>
                <a:cs typeface="Arial"/>
              </a:rPr>
              <a:t>w/</a:t>
            </a:r>
            <a:r>
              <a:rPr dirty="0" sz="850" spc="-35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Mayonnaise</a:t>
            </a:r>
            <a:endParaRPr sz="8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80"/>
              </a:spcBef>
            </a:pPr>
            <a:r>
              <a:rPr dirty="0" sz="850" spc="-25">
                <a:latin typeface="Arial"/>
                <a:cs typeface="Arial"/>
              </a:rPr>
              <a:t>Cheese Pizza (V)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700">
              <a:latin typeface="Arial"/>
              <a:cs typeface="Arial"/>
            </a:endParaRPr>
          </a:p>
          <a:p>
            <a:pPr algn="ctr" marL="119380" marR="111125">
              <a:lnSpc>
                <a:spcPts val="850"/>
              </a:lnSpc>
            </a:pPr>
            <a:r>
              <a:rPr dirty="0" sz="850" spc="-25">
                <a:latin typeface="Arial"/>
                <a:cs typeface="Arial"/>
              </a:rPr>
              <a:t>Baby</a:t>
            </a:r>
            <a:r>
              <a:rPr dirty="0" sz="850" spc="-20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Carrots</a:t>
            </a:r>
            <a:r>
              <a:rPr dirty="0" sz="850" spc="-15">
                <a:latin typeface="Arial"/>
                <a:cs typeface="Arial"/>
              </a:rPr>
              <a:t> </a:t>
            </a:r>
            <a:r>
              <a:rPr dirty="0" sz="850" spc="-20">
                <a:latin typeface="Arial"/>
                <a:cs typeface="Arial"/>
              </a:rPr>
              <a:t>w/</a:t>
            </a:r>
            <a:r>
              <a:rPr dirty="0" sz="850" spc="-15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Ranch </a:t>
            </a:r>
            <a:r>
              <a:rPr dirty="0" sz="850" spc="-10">
                <a:latin typeface="Arial"/>
                <a:cs typeface="Arial"/>
              </a:rPr>
              <a:t>Dressing</a:t>
            </a:r>
            <a:endParaRPr sz="8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80"/>
              </a:spcBef>
            </a:pPr>
            <a:r>
              <a:rPr dirty="0" sz="850" spc="-25">
                <a:latin typeface="Arial"/>
                <a:cs typeface="Arial"/>
              </a:rPr>
              <a:t>Fresh</a:t>
            </a:r>
            <a:r>
              <a:rPr dirty="0" sz="850" spc="-35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Apple</a:t>
            </a:r>
            <a:r>
              <a:rPr dirty="0" sz="850" spc="-35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&amp;</a:t>
            </a:r>
            <a:r>
              <a:rPr dirty="0" sz="850" spc="-30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Raisins</a:t>
            </a:r>
            <a:endParaRPr sz="85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770049" y="4070274"/>
            <a:ext cx="1249045" cy="948690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algn="ctr" marL="12700" marR="5080">
              <a:lnSpc>
                <a:spcPts val="790"/>
              </a:lnSpc>
              <a:spcBef>
                <a:spcPts val="254"/>
              </a:spcBef>
            </a:pPr>
            <a:r>
              <a:rPr dirty="0" sz="750" spc="-30">
                <a:latin typeface="Arial"/>
                <a:cs typeface="Arial"/>
              </a:rPr>
              <a:t>B</a:t>
            </a:r>
            <a:r>
              <a:rPr dirty="0" sz="800" spc="-30">
                <a:latin typeface="Arial"/>
                <a:cs typeface="Arial"/>
              </a:rPr>
              <a:t>eef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35">
                <a:latin typeface="Arial"/>
                <a:cs typeface="Arial"/>
              </a:rPr>
              <a:t>Meatballs</a:t>
            </a:r>
            <a:r>
              <a:rPr dirty="0" sz="800" spc="-25">
                <a:latin typeface="Arial"/>
                <a:cs typeface="Arial"/>
              </a:rPr>
              <a:t> in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Tomato </a:t>
            </a:r>
            <a:r>
              <a:rPr dirty="0" sz="800" spc="-35">
                <a:latin typeface="Arial"/>
                <a:cs typeface="Arial"/>
              </a:rPr>
              <a:t>Sauce</a:t>
            </a:r>
            <a:r>
              <a:rPr dirty="0" sz="800" spc="-25">
                <a:latin typeface="Arial"/>
                <a:cs typeface="Arial"/>
              </a:rPr>
              <a:t> w/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35">
                <a:latin typeface="Arial"/>
                <a:cs typeface="Arial"/>
              </a:rPr>
              <a:t>Mozzarella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30">
                <a:latin typeface="Arial"/>
                <a:cs typeface="Arial"/>
              </a:rPr>
              <a:t>Cheese</a:t>
            </a:r>
            <a:endParaRPr sz="800">
              <a:latin typeface="Arial"/>
              <a:cs typeface="Arial"/>
            </a:endParaRPr>
          </a:p>
          <a:p>
            <a:pPr algn="ctr" marL="125095" marR="114300">
              <a:lnSpc>
                <a:spcPts val="790"/>
              </a:lnSpc>
              <a:spcBef>
                <a:spcPts val="790"/>
              </a:spcBef>
            </a:pPr>
            <a:r>
              <a:rPr dirty="0" sz="800" spc="-40">
                <a:latin typeface="Arial"/>
                <a:cs typeface="Arial"/>
              </a:rPr>
              <a:t>Home-</a:t>
            </a:r>
            <a:r>
              <a:rPr dirty="0" sz="800" spc="-35">
                <a:latin typeface="Arial"/>
                <a:cs typeface="Arial"/>
              </a:rPr>
              <a:t>Style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35">
                <a:latin typeface="Arial"/>
                <a:cs typeface="Arial"/>
              </a:rPr>
              <a:t>Macaroni</a:t>
            </a:r>
            <a:r>
              <a:rPr dirty="0" sz="800" spc="5">
                <a:latin typeface="Arial"/>
                <a:cs typeface="Arial"/>
              </a:rPr>
              <a:t> </a:t>
            </a:r>
            <a:r>
              <a:rPr dirty="0" sz="800" spc="-50">
                <a:latin typeface="Arial"/>
                <a:cs typeface="Arial"/>
              </a:rPr>
              <a:t>&amp;</a:t>
            </a:r>
            <a:r>
              <a:rPr dirty="0" sz="800" spc="500">
                <a:latin typeface="Arial"/>
                <a:cs typeface="Arial"/>
              </a:rPr>
              <a:t> </a:t>
            </a:r>
            <a:r>
              <a:rPr dirty="0" sz="800" spc="-35">
                <a:latin typeface="Arial"/>
                <a:cs typeface="Arial"/>
              </a:rPr>
              <a:t>Cheese</a:t>
            </a:r>
            <a:r>
              <a:rPr dirty="0" sz="800" spc="-25">
                <a:latin typeface="Arial"/>
                <a:cs typeface="Arial"/>
              </a:rPr>
              <a:t> (V)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25"/>
              </a:spcBef>
            </a:pPr>
            <a:r>
              <a:rPr dirty="0" sz="800" spc="-10">
                <a:latin typeface="Arial"/>
                <a:cs typeface="Arial"/>
              </a:rPr>
              <a:t>Broccoli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dirty="0" sz="800" spc="-35">
                <a:latin typeface="Arial"/>
                <a:cs typeface="Arial"/>
              </a:rPr>
              <a:t>Diced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35">
                <a:latin typeface="Arial"/>
                <a:cs typeface="Arial"/>
              </a:rPr>
              <a:t>Peaches</a:t>
            </a:r>
            <a:r>
              <a:rPr dirty="0" sz="800" spc="-20">
                <a:latin typeface="Arial"/>
                <a:cs typeface="Arial"/>
              </a:rPr>
              <a:t> &amp;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35">
                <a:latin typeface="Arial"/>
                <a:cs typeface="Arial"/>
              </a:rPr>
              <a:t>Fresh</a:t>
            </a:r>
            <a:r>
              <a:rPr dirty="0" sz="800" spc="-20">
                <a:latin typeface="Arial"/>
                <a:cs typeface="Arial"/>
              </a:rPr>
              <a:t> Pear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3136709" y="4123626"/>
            <a:ext cx="1317625" cy="69469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algn="ctr" marL="12700" marR="5080">
              <a:lnSpc>
                <a:spcPts val="850"/>
              </a:lnSpc>
              <a:spcBef>
                <a:spcPts val="270"/>
              </a:spcBef>
            </a:pPr>
            <a:r>
              <a:rPr dirty="0" sz="850" spc="-25">
                <a:solidFill>
                  <a:srgbClr val="FF8040"/>
                </a:solidFill>
                <a:latin typeface="Arial"/>
                <a:cs typeface="Arial"/>
              </a:rPr>
              <a:t>NEW!</a:t>
            </a:r>
            <a:r>
              <a:rPr dirty="0" sz="850" spc="-15">
                <a:solidFill>
                  <a:srgbClr val="FF8040"/>
                </a:solidFill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Adobo</a:t>
            </a:r>
            <a:r>
              <a:rPr dirty="0" sz="850" spc="-15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Chicken</a:t>
            </a:r>
            <a:r>
              <a:rPr dirty="0" sz="850" spc="-10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w/ </a:t>
            </a:r>
            <a:r>
              <a:rPr dirty="0" sz="850" spc="-30">
                <a:latin typeface="Arial"/>
                <a:cs typeface="Arial"/>
              </a:rPr>
              <a:t>Cilantro</a:t>
            </a:r>
            <a:r>
              <a:rPr dirty="0" sz="850" spc="-25">
                <a:latin typeface="Arial"/>
                <a:cs typeface="Arial"/>
              </a:rPr>
              <a:t> Brown</a:t>
            </a:r>
            <a:r>
              <a:rPr dirty="0" sz="850" spc="-20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Rice</a:t>
            </a:r>
            <a:r>
              <a:rPr dirty="0" sz="850" spc="-20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&amp;</a:t>
            </a:r>
            <a:r>
              <a:rPr dirty="0" sz="850" spc="-20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Street </a:t>
            </a:r>
            <a:r>
              <a:rPr dirty="0" sz="850" spc="-20">
                <a:latin typeface="Arial"/>
                <a:cs typeface="Arial"/>
              </a:rPr>
              <a:t>Corn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700">
              <a:latin typeface="Arial"/>
              <a:cs typeface="Arial"/>
            </a:endParaRPr>
          </a:p>
          <a:p>
            <a:pPr algn="ctr" marL="18415" marR="7620">
              <a:lnSpc>
                <a:spcPts val="850"/>
              </a:lnSpc>
            </a:pPr>
            <a:r>
              <a:rPr dirty="0" sz="850" spc="-25">
                <a:latin typeface="Arial"/>
                <a:cs typeface="Arial"/>
              </a:rPr>
              <a:t>Veggie</a:t>
            </a:r>
            <a:r>
              <a:rPr dirty="0" sz="850" spc="-20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Burger</a:t>
            </a:r>
            <a:r>
              <a:rPr dirty="0" sz="850" spc="-20">
                <a:latin typeface="Arial"/>
                <a:cs typeface="Arial"/>
              </a:rPr>
              <a:t> w/ </a:t>
            </a:r>
            <a:r>
              <a:rPr dirty="0" sz="850" spc="-30">
                <a:latin typeface="Arial"/>
                <a:cs typeface="Arial"/>
              </a:rPr>
              <a:t>Ketchup</a:t>
            </a:r>
            <a:r>
              <a:rPr dirty="0" sz="850" spc="-15">
                <a:latin typeface="Arial"/>
                <a:cs typeface="Arial"/>
              </a:rPr>
              <a:t> </a:t>
            </a:r>
            <a:r>
              <a:rPr dirty="0" sz="850" spc="-50">
                <a:latin typeface="Arial"/>
                <a:cs typeface="Arial"/>
              </a:rPr>
              <a:t>&amp;</a:t>
            </a:r>
            <a:r>
              <a:rPr dirty="0" sz="850" spc="-30">
                <a:latin typeface="Arial"/>
                <a:cs typeface="Arial"/>
              </a:rPr>
              <a:t> Roasted</a:t>
            </a:r>
            <a:r>
              <a:rPr dirty="0" sz="850" spc="10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Potatoes</a:t>
            </a:r>
            <a:r>
              <a:rPr dirty="0" sz="850" spc="15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(V)</a:t>
            </a:r>
            <a:endParaRPr sz="85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532833" y="4103839"/>
            <a:ext cx="1335405" cy="71120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algn="ctr" marL="12700" marR="5080">
              <a:lnSpc>
                <a:spcPts val="750"/>
              </a:lnSpc>
              <a:spcBef>
                <a:spcPts val="250"/>
              </a:spcBef>
            </a:pPr>
            <a:r>
              <a:rPr dirty="0" sz="750" spc="-30">
                <a:latin typeface="Arial"/>
                <a:cs typeface="Arial"/>
              </a:rPr>
              <a:t>Chicken</a:t>
            </a:r>
            <a:r>
              <a:rPr dirty="0" sz="750" spc="-5">
                <a:latin typeface="Arial"/>
                <a:cs typeface="Arial"/>
              </a:rPr>
              <a:t> </a:t>
            </a:r>
            <a:r>
              <a:rPr dirty="0" sz="750" spc="-30">
                <a:latin typeface="Arial"/>
                <a:cs typeface="Arial"/>
              </a:rPr>
              <a:t>Tamale</a:t>
            </a:r>
            <a:r>
              <a:rPr dirty="0" sz="750">
                <a:latin typeface="Arial"/>
                <a:cs typeface="Arial"/>
              </a:rPr>
              <a:t> </a:t>
            </a:r>
            <a:r>
              <a:rPr dirty="0" sz="750" spc="-20">
                <a:latin typeface="Arial"/>
                <a:cs typeface="Arial"/>
              </a:rPr>
              <a:t>w/</a:t>
            </a:r>
            <a:r>
              <a:rPr dirty="0" sz="750" spc="-5">
                <a:latin typeface="Arial"/>
                <a:cs typeface="Arial"/>
              </a:rPr>
              <a:t> </a:t>
            </a:r>
            <a:r>
              <a:rPr dirty="0" sz="750" spc="-30">
                <a:latin typeface="Arial"/>
                <a:cs typeface="Arial"/>
              </a:rPr>
              <a:t>Spanish</a:t>
            </a:r>
            <a:r>
              <a:rPr dirty="0" sz="750">
                <a:latin typeface="Arial"/>
                <a:cs typeface="Arial"/>
              </a:rPr>
              <a:t> </a:t>
            </a:r>
            <a:r>
              <a:rPr dirty="0" sz="750" spc="-25">
                <a:latin typeface="Arial"/>
                <a:cs typeface="Arial"/>
              </a:rPr>
              <a:t>Rice</a:t>
            </a:r>
            <a:r>
              <a:rPr dirty="0" sz="750">
                <a:latin typeface="Arial"/>
                <a:cs typeface="Arial"/>
              </a:rPr>
              <a:t> &amp;</a:t>
            </a:r>
            <a:r>
              <a:rPr dirty="0" sz="750" spc="-20">
                <a:latin typeface="Arial"/>
                <a:cs typeface="Arial"/>
              </a:rPr>
              <a:t> </a:t>
            </a:r>
            <a:r>
              <a:rPr dirty="0" sz="750" spc="-30">
                <a:latin typeface="Arial"/>
                <a:cs typeface="Arial"/>
              </a:rPr>
              <a:t>Refried</a:t>
            </a:r>
            <a:r>
              <a:rPr dirty="0" sz="750" spc="-20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Beans</a:t>
            </a:r>
            <a:endParaRPr sz="750">
              <a:latin typeface="Arial"/>
              <a:cs typeface="Arial"/>
            </a:endParaRPr>
          </a:p>
          <a:p>
            <a:pPr algn="ctr">
              <a:lnSpc>
                <a:spcPts val="750"/>
              </a:lnSpc>
            </a:pPr>
            <a:r>
              <a:rPr dirty="0" sz="750" spc="-25">
                <a:latin typeface="Arial"/>
                <a:cs typeface="Arial"/>
              </a:rPr>
              <a:t>Baby</a:t>
            </a:r>
            <a:r>
              <a:rPr dirty="0" sz="750" spc="-20">
                <a:latin typeface="Arial"/>
                <a:cs typeface="Arial"/>
              </a:rPr>
              <a:t> </a:t>
            </a:r>
            <a:r>
              <a:rPr dirty="0" sz="750" spc="-30">
                <a:latin typeface="Arial"/>
                <a:cs typeface="Arial"/>
              </a:rPr>
              <a:t>Carrots</a:t>
            </a:r>
            <a:r>
              <a:rPr dirty="0" sz="750" spc="-20">
                <a:latin typeface="Arial"/>
                <a:cs typeface="Arial"/>
              </a:rPr>
              <a:t> w/ </a:t>
            </a:r>
            <a:r>
              <a:rPr dirty="0" sz="750" spc="-25">
                <a:latin typeface="Arial"/>
                <a:cs typeface="Arial"/>
              </a:rPr>
              <a:t>Ranch</a:t>
            </a:r>
            <a:r>
              <a:rPr dirty="0" sz="750" spc="-15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Dressing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50">
              <a:latin typeface="Arial"/>
              <a:cs typeface="Arial"/>
            </a:endParaRPr>
          </a:p>
          <a:p>
            <a:pPr algn="ctr" marL="117475" marR="109855">
              <a:lnSpc>
                <a:spcPts val="750"/>
              </a:lnSpc>
            </a:pPr>
            <a:r>
              <a:rPr dirty="0" sz="750" spc="-30">
                <a:latin typeface="Arial"/>
                <a:cs typeface="Arial"/>
              </a:rPr>
              <a:t>French</a:t>
            </a:r>
            <a:r>
              <a:rPr dirty="0" sz="750" spc="-5">
                <a:latin typeface="Arial"/>
                <a:cs typeface="Arial"/>
              </a:rPr>
              <a:t> </a:t>
            </a:r>
            <a:r>
              <a:rPr dirty="0" sz="750" spc="-25">
                <a:latin typeface="Arial"/>
                <a:cs typeface="Arial"/>
              </a:rPr>
              <a:t>Toast</a:t>
            </a:r>
            <a:r>
              <a:rPr dirty="0" sz="750" spc="-5">
                <a:latin typeface="Arial"/>
                <a:cs typeface="Arial"/>
              </a:rPr>
              <a:t> </a:t>
            </a:r>
            <a:r>
              <a:rPr dirty="0" sz="750" spc="-30">
                <a:latin typeface="Arial"/>
                <a:cs typeface="Arial"/>
              </a:rPr>
              <a:t>Sticks</a:t>
            </a:r>
            <a:r>
              <a:rPr dirty="0" sz="750" spc="-5">
                <a:latin typeface="Arial"/>
                <a:cs typeface="Arial"/>
              </a:rPr>
              <a:t> </a:t>
            </a:r>
            <a:r>
              <a:rPr dirty="0" sz="750" spc="-25">
                <a:latin typeface="Arial"/>
                <a:cs typeface="Arial"/>
              </a:rPr>
              <a:t>w/</a:t>
            </a:r>
            <a:r>
              <a:rPr dirty="0" sz="750" spc="500">
                <a:latin typeface="Arial"/>
                <a:cs typeface="Arial"/>
              </a:rPr>
              <a:t> </a:t>
            </a:r>
            <a:r>
              <a:rPr dirty="0" sz="750" spc="-30">
                <a:latin typeface="Arial"/>
                <a:cs typeface="Arial"/>
              </a:rPr>
              <a:t>Scrambled</a:t>
            </a:r>
            <a:r>
              <a:rPr dirty="0" sz="750" spc="-20">
                <a:latin typeface="Arial"/>
                <a:cs typeface="Arial"/>
              </a:rPr>
              <a:t> </a:t>
            </a:r>
            <a:r>
              <a:rPr dirty="0" sz="750" spc="-25">
                <a:latin typeface="Arial"/>
                <a:cs typeface="Arial"/>
              </a:rPr>
              <a:t>Eggs</a:t>
            </a:r>
            <a:r>
              <a:rPr dirty="0" sz="750" spc="-20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&amp;</a:t>
            </a:r>
            <a:r>
              <a:rPr dirty="0" sz="750" spc="-15">
                <a:latin typeface="Arial"/>
                <a:cs typeface="Arial"/>
              </a:rPr>
              <a:t> </a:t>
            </a:r>
            <a:r>
              <a:rPr dirty="0" sz="750" spc="-30">
                <a:latin typeface="Arial"/>
                <a:cs typeface="Arial"/>
              </a:rPr>
              <a:t>Roasted</a:t>
            </a:r>
            <a:r>
              <a:rPr dirty="0" sz="750" spc="500">
                <a:latin typeface="Arial"/>
                <a:cs typeface="Arial"/>
              </a:rPr>
              <a:t> </a:t>
            </a:r>
            <a:r>
              <a:rPr dirty="0" sz="750" spc="-25">
                <a:latin typeface="Arial"/>
                <a:cs typeface="Arial"/>
              </a:rPr>
              <a:t>Sweet</a:t>
            </a:r>
            <a:r>
              <a:rPr dirty="0" sz="750" spc="-5">
                <a:latin typeface="Arial"/>
                <a:cs typeface="Arial"/>
              </a:rPr>
              <a:t> </a:t>
            </a:r>
            <a:r>
              <a:rPr dirty="0" sz="750" spc="-30">
                <a:latin typeface="Arial"/>
                <a:cs typeface="Arial"/>
              </a:rPr>
              <a:t>Potatoes</a:t>
            </a:r>
            <a:r>
              <a:rPr dirty="0" sz="750" spc="-5">
                <a:latin typeface="Arial"/>
                <a:cs typeface="Arial"/>
              </a:rPr>
              <a:t> </a:t>
            </a:r>
            <a:r>
              <a:rPr dirty="0" sz="750" spc="-25">
                <a:latin typeface="Arial"/>
                <a:cs typeface="Arial"/>
              </a:rPr>
              <a:t>(V)</a:t>
            </a:r>
            <a:endParaRPr sz="75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3099269" y="4853139"/>
            <a:ext cx="2799715" cy="154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13071" sz="1275" spc="-37">
                <a:latin typeface="Arial"/>
                <a:cs typeface="Arial"/>
              </a:rPr>
              <a:t>Fresh</a:t>
            </a:r>
            <a:r>
              <a:rPr dirty="0" baseline="-13071" sz="1275" spc="-67">
                <a:latin typeface="Arial"/>
                <a:cs typeface="Arial"/>
              </a:rPr>
              <a:t> </a:t>
            </a:r>
            <a:r>
              <a:rPr dirty="0" baseline="-13071" sz="1275" spc="-37">
                <a:latin typeface="Arial"/>
                <a:cs typeface="Arial"/>
              </a:rPr>
              <a:t>Banana</a:t>
            </a:r>
            <a:r>
              <a:rPr dirty="0" baseline="-13071" sz="1275" spc="-60">
                <a:latin typeface="Arial"/>
                <a:cs typeface="Arial"/>
              </a:rPr>
              <a:t> </a:t>
            </a:r>
            <a:r>
              <a:rPr dirty="0" baseline="-13071" sz="1275">
                <a:latin typeface="Arial"/>
                <a:cs typeface="Arial"/>
              </a:rPr>
              <a:t>&amp;</a:t>
            </a:r>
            <a:r>
              <a:rPr dirty="0" baseline="-13071" sz="1275" spc="-60">
                <a:latin typeface="Arial"/>
                <a:cs typeface="Arial"/>
              </a:rPr>
              <a:t> </a:t>
            </a:r>
            <a:r>
              <a:rPr dirty="0" baseline="-13071" sz="1275" spc="-37">
                <a:latin typeface="Arial"/>
                <a:cs typeface="Arial"/>
              </a:rPr>
              <a:t>Fresh</a:t>
            </a:r>
            <a:r>
              <a:rPr dirty="0" baseline="-13071" sz="1275" spc="-67">
                <a:latin typeface="Arial"/>
                <a:cs typeface="Arial"/>
              </a:rPr>
              <a:t> </a:t>
            </a:r>
            <a:r>
              <a:rPr dirty="0" baseline="-13071" sz="1275">
                <a:latin typeface="Arial"/>
                <a:cs typeface="Arial"/>
              </a:rPr>
              <a:t>Apple</a:t>
            </a:r>
            <a:r>
              <a:rPr dirty="0" baseline="-13071" sz="1275" spc="682">
                <a:latin typeface="Arial"/>
                <a:cs typeface="Arial"/>
              </a:rPr>
              <a:t> </a:t>
            </a:r>
            <a:r>
              <a:rPr dirty="0" sz="750" spc="-25">
                <a:latin typeface="Arial"/>
                <a:cs typeface="Arial"/>
              </a:rPr>
              <a:t>Diced</a:t>
            </a:r>
            <a:r>
              <a:rPr dirty="0" sz="750" spc="-45">
                <a:latin typeface="Arial"/>
                <a:cs typeface="Arial"/>
              </a:rPr>
              <a:t> </a:t>
            </a:r>
            <a:r>
              <a:rPr dirty="0" sz="750" spc="-30">
                <a:latin typeface="Arial"/>
                <a:cs typeface="Arial"/>
              </a:rPr>
              <a:t>Pineapple</a:t>
            </a:r>
            <a:r>
              <a:rPr dirty="0" sz="750" spc="-40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&amp;</a:t>
            </a:r>
            <a:r>
              <a:rPr dirty="0" sz="750" spc="-45">
                <a:latin typeface="Arial"/>
                <a:cs typeface="Arial"/>
              </a:rPr>
              <a:t> </a:t>
            </a:r>
            <a:r>
              <a:rPr dirty="0" sz="750" spc="-25">
                <a:latin typeface="Arial"/>
                <a:cs typeface="Arial"/>
              </a:rPr>
              <a:t>Fresh</a:t>
            </a:r>
            <a:r>
              <a:rPr dirty="0" sz="750" spc="-40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Banana</a:t>
            </a:r>
            <a:endParaRPr sz="75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5962484" y="4106113"/>
            <a:ext cx="1302385" cy="910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850" spc="-20">
                <a:latin typeface="Arial"/>
                <a:cs typeface="Arial"/>
              </a:rPr>
              <a:t>Egg </a:t>
            </a:r>
            <a:r>
              <a:rPr dirty="0" sz="850" spc="-25">
                <a:latin typeface="Arial"/>
                <a:cs typeface="Arial"/>
              </a:rPr>
              <a:t>Salad</a:t>
            </a:r>
            <a:r>
              <a:rPr dirty="0" sz="850" spc="-15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Sandwich</a:t>
            </a:r>
            <a:r>
              <a:rPr dirty="0" sz="850" spc="-15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(V)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700">
              <a:latin typeface="Arial"/>
              <a:cs typeface="Arial"/>
            </a:endParaRPr>
          </a:p>
          <a:p>
            <a:pPr algn="ctr" marL="12065" marR="5080">
              <a:lnSpc>
                <a:spcPts val="850"/>
              </a:lnSpc>
            </a:pPr>
            <a:r>
              <a:rPr dirty="0" sz="850" spc="-25">
                <a:latin typeface="Arial"/>
                <a:cs typeface="Arial"/>
              </a:rPr>
              <a:t>French Bread Cheese </a:t>
            </a:r>
            <a:r>
              <a:rPr dirty="0" sz="850" spc="-30">
                <a:latin typeface="Arial"/>
                <a:cs typeface="Arial"/>
              </a:rPr>
              <a:t>Pizza </a:t>
            </a:r>
            <a:r>
              <a:rPr dirty="0" sz="850" spc="-25">
                <a:latin typeface="Arial"/>
                <a:cs typeface="Arial"/>
              </a:rPr>
              <a:t>(V)</a:t>
            </a:r>
            <a:endParaRPr sz="850">
              <a:latin typeface="Arial"/>
              <a:cs typeface="Arial"/>
            </a:endParaRPr>
          </a:p>
          <a:p>
            <a:pPr marL="147320" marR="53975" indent="-85725">
              <a:lnSpc>
                <a:spcPct val="166700"/>
              </a:lnSpc>
            </a:pPr>
            <a:r>
              <a:rPr dirty="0" sz="850" spc="-25">
                <a:latin typeface="Arial"/>
                <a:cs typeface="Arial"/>
              </a:rPr>
              <a:t>Celery</a:t>
            </a:r>
            <a:r>
              <a:rPr dirty="0" sz="850" spc="-30">
                <a:latin typeface="Arial"/>
                <a:cs typeface="Arial"/>
              </a:rPr>
              <a:t> </a:t>
            </a:r>
            <a:r>
              <a:rPr dirty="0" sz="850" spc="-20">
                <a:latin typeface="Arial"/>
                <a:cs typeface="Arial"/>
              </a:rPr>
              <a:t>w/</a:t>
            </a:r>
            <a:r>
              <a:rPr dirty="0" sz="850" spc="-30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Ranch </a:t>
            </a:r>
            <a:r>
              <a:rPr dirty="0" sz="850" spc="-30">
                <a:latin typeface="Arial"/>
                <a:cs typeface="Arial"/>
              </a:rPr>
              <a:t>Dressing </a:t>
            </a:r>
            <a:r>
              <a:rPr dirty="0" sz="850" spc="-25">
                <a:latin typeface="Arial"/>
                <a:cs typeface="Arial"/>
              </a:rPr>
              <a:t>Fresh</a:t>
            </a:r>
            <a:r>
              <a:rPr dirty="0" sz="850" spc="-35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Apple</a:t>
            </a:r>
            <a:r>
              <a:rPr dirty="0" sz="850" spc="-35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&amp;</a:t>
            </a:r>
            <a:r>
              <a:rPr dirty="0" sz="850" spc="-30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Raisins</a:t>
            </a:r>
            <a:endParaRPr sz="85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349961" y="1660791"/>
            <a:ext cx="1326515" cy="71120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algn="ctr" marL="12700" marR="5080">
              <a:lnSpc>
                <a:spcPts val="750"/>
              </a:lnSpc>
              <a:spcBef>
                <a:spcPts val="250"/>
              </a:spcBef>
            </a:pPr>
            <a:r>
              <a:rPr dirty="0" sz="750">
                <a:latin typeface="Arial"/>
                <a:cs typeface="Arial"/>
              </a:rPr>
              <a:t>BBQ</a:t>
            </a:r>
            <a:r>
              <a:rPr dirty="0" sz="750" spc="155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Beef</a:t>
            </a:r>
            <a:r>
              <a:rPr dirty="0" sz="750" spc="165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Meatballs</a:t>
            </a:r>
            <a:r>
              <a:rPr dirty="0" sz="750" spc="165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w/</a:t>
            </a:r>
            <a:r>
              <a:rPr dirty="0" sz="750" spc="165">
                <a:latin typeface="Arial"/>
                <a:cs typeface="Arial"/>
              </a:rPr>
              <a:t> </a:t>
            </a:r>
            <a:r>
              <a:rPr dirty="0" sz="750" spc="-20">
                <a:latin typeface="Arial"/>
                <a:cs typeface="Arial"/>
              </a:rPr>
              <a:t>Club</a:t>
            </a:r>
            <a:r>
              <a:rPr dirty="0" sz="750" spc="500">
                <a:latin typeface="Arial"/>
                <a:cs typeface="Arial"/>
              </a:rPr>
              <a:t> </a:t>
            </a:r>
            <a:r>
              <a:rPr dirty="0" sz="750" spc="-20">
                <a:latin typeface="Arial"/>
                <a:cs typeface="Arial"/>
              </a:rPr>
              <a:t>Roll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50">
              <a:latin typeface="Arial"/>
              <a:cs typeface="Arial"/>
            </a:endParaRPr>
          </a:p>
          <a:p>
            <a:pPr algn="ctr" marL="68580" marR="64769">
              <a:lnSpc>
                <a:spcPts val="750"/>
              </a:lnSpc>
            </a:pPr>
            <a:r>
              <a:rPr dirty="0" sz="750">
                <a:latin typeface="Arial"/>
                <a:cs typeface="Arial"/>
              </a:rPr>
              <a:t>Pasta</a:t>
            </a:r>
            <a:r>
              <a:rPr dirty="0" sz="750" spc="135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w/</a:t>
            </a:r>
            <a:r>
              <a:rPr dirty="0" sz="750" spc="150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Tomato</a:t>
            </a:r>
            <a:r>
              <a:rPr dirty="0" sz="750" spc="150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Sauce</a:t>
            </a:r>
            <a:r>
              <a:rPr dirty="0" sz="750" spc="150">
                <a:latin typeface="Arial"/>
                <a:cs typeface="Arial"/>
              </a:rPr>
              <a:t> </a:t>
            </a:r>
            <a:r>
              <a:rPr dirty="0" sz="750" spc="-50">
                <a:latin typeface="Arial"/>
                <a:cs typeface="Arial"/>
              </a:rPr>
              <a:t>&amp;</a:t>
            </a:r>
            <a:r>
              <a:rPr dirty="0" sz="750">
                <a:latin typeface="Arial"/>
                <a:cs typeface="Arial"/>
              </a:rPr>
              <a:t> Mozzarella</a:t>
            </a:r>
            <a:r>
              <a:rPr dirty="0" sz="750" spc="235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Cheese</a:t>
            </a:r>
            <a:r>
              <a:rPr dirty="0" sz="750" spc="235">
                <a:latin typeface="Arial"/>
                <a:cs typeface="Arial"/>
              </a:rPr>
              <a:t> </a:t>
            </a:r>
            <a:r>
              <a:rPr dirty="0" sz="750" spc="-25">
                <a:latin typeface="Arial"/>
                <a:cs typeface="Arial"/>
              </a:rPr>
              <a:t>(V)</a:t>
            </a:r>
            <a:endParaRPr sz="7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dirty="0" sz="750" spc="-10">
                <a:latin typeface="Arial"/>
                <a:cs typeface="Arial"/>
              </a:rPr>
              <a:t>Broccoli</a:t>
            </a:r>
            <a:endParaRPr sz="75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335699" y="2410091"/>
            <a:ext cx="4177665" cy="154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latin typeface="Arial"/>
                <a:cs typeface="Arial"/>
              </a:rPr>
              <a:t>Fresh</a:t>
            </a:r>
            <a:r>
              <a:rPr dirty="0" sz="750" spc="85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Apple</a:t>
            </a:r>
            <a:r>
              <a:rPr dirty="0" sz="750" spc="100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&amp;</a:t>
            </a:r>
            <a:r>
              <a:rPr dirty="0" sz="750" spc="100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Fresh</a:t>
            </a:r>
            <a:r>
              <a:rPr dirty="0" sz="750" spc="100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Orange</a:t>
            </a:r>
            <a:r>
              <a:rPr dirty="0" sz="750" spc="495">
                <a:latin typeface="Arial"/>
                <a:cs typeface="Arial"/>
              </a:rPr>
              <a:t> </a:t>
            </a:r>
            <a:r>
              <a:rPr dirty="0" baseline="19607" sz="1275" spc="-37">
                <a:latin typeface="Arial"/>
                <a:cs typeface="Arial"/>
              </a:rPr>
              <a:t>Diced</a:t>
            </a:r>
            <a:r>
              <a:rPr dirty="0" baseline="19607" sz="1275" spc="-30">
                <a:latin typeface="Arial"/>
                <a:cs typeface="Arial"/>
              </a:rPr>
              <a:t> </a:t>
            </a:r>
            <a:r>
              <a:rPr dirty="0" baseline="19607" sz="1275" spc="-44">
                <a:latin typeface="Arial"/>
                <a:cs typeface="Arial"/>
              </a:rPr>
              <a:t>Peaches</a:t>
            </a:r>
            <a:r>
              <a:rPr dirty="0" baseline="19607" sz="1275" spc="-37">
                <a:latin typeface="Arial"/>
                <a:cs typeface="Arial"/>
              </a:rPr>
              <a:t> </a:t>
            </a:r>
            <a:r>
              <a:rPr dirty="0" baseline="19607" sz="1275">
                <a:latin typeface="Arial"/>
                <a:cs typeface="Arial"/>
              </a:rPr>
              <a:t>&amp;</a:t>
            </a:r>
            <a:r>
              <a:rPr dirty="0" baseline="19607" sz="1275" spc="-30">
                <a:latin typeface="Arial"/>
                <a:cs typeface="Arial"/>
              </a:rPr>
              <a:t> </a:t>
            </a:r>
            <a:r>
              <a:rPr dirty="0" baseline="19607" sz="1275" spc="-37">
                <a:latin typeface="Arial"/>
                <a:cs typeface="Arial"/>
              </a:rPr>
              <a:t>Fresh </a:t>
            </a:r>
            <a:r>
              <a:rPr dirty="0" baseline="19607" sz="1275">
                <a:latin typeface="Arial"/>
                <a:cs typeface="Arial"/>
              </a:rPr>
              <a:t>Pear</a:t>
            </a:r>
            <a:r>
              <a:rPr dirty="0" baseline="19607" sz="1275" spc="667">
                <a:latin typeface="Arial"/>
                <a:cs typeface="Arial"/>
              </a:rPr>
              <a:t> </a:t>
            </a:r>
            <a:r>
              <a:rPr dirty="0" baseline="3267" sz="1275" spc="-37">
                <a:latin typeface="Arial"/>
                <a:cs typeface="Arial"/>
              </a:rPr>
              <a:t>Fresh Banana</a:t>
            </a:r>
            <a:r>
              <a:rPr dirty="0" baseline="3267" sz="1275" spc="-30">
                <a:latin typeface="Arial"/>
                <a:cs typeface="Arial"/>
              </a:rPr>
              <a:t> </a:t>
            </a:r>
            <a:r>
              <a:rPr dirty="0" baseline="3267" sz="1275">
                <a:latin typeface="Arial"/>
                <a:cs typeface="Arial"/>
              </a:rPr>
              <a:t>&amp;</a:t>
            </a:r>
            <a:r>
              <a:rPr dirty="0" baseline="3267" sz="1275" spc="-37">
                <a:latin typeface="Arial"/>
                <a:cs typeface="Arial"/>
              </a:rPr>
              <a:t> Fresh</a:t>
            </a:r>
            <a:r>
              <a:rPr dirty="0" baseline="3267" sz="1275" spc="-30">
                <a:latin typeface="Arial"/>
                <a:cs typeface="Arial"/>
              </a:rPr>
              <a:t> </a:t>
            </a:r>
            <a:r>
              <a:rPr dirty="0" baseline="3267" sz="1275" spc="-15">
                <a:latin typeface="Arial"/>
                <a:cs typeface="Arial"/>
              </a:rPr>
              <a:t>Apple</a:t>
            </a:r>
            <a:endParaRPr baseline="3267" sz="1275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336842" y="4169118"/>
            <a:ext cx="1360170" cy="80264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algn="ctr" marL="36830" marR="5080">
              <a:lnSpc>
                <a:spcPts val="850"/>
              </a:lnSpc>
              <a:spcBef>
                <a:spcPts val="270"/>
              </a:spcBef>
            </a:pPr>
            <a:r>
              <a:rPr dirty="0" sz="850" spc="-30">
                <a:latin typeface="Arial"/>
                <a:cs typeface="Arial"/>
              </a:rPr>
              <a:t>Chicken</a:t>
            </a:r>
            <a:r>
              <a:rPr dirty="0" sz="850" spc="-5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Nuggets</a:t>
            </a:r>
            <a:r>
              <a:rPr dirty="0" sz="850" spc="-5">
                <a:latin typeface="Arial"/>
                <a:cs typeface="Arial"/>
              </a:rPr>
              <a:t> </a:t>
            </a:r>
            <a:r>
              <a:rPr dirty="0" sz="850" spc="-20">
                <a:latin typeface="Arial"/>
                <a:cs typeface="Arial"/>
              </a:rPr>
              <a:t>w/</a:t>
            </a:r>
            <a:r>
              <a:rPr dirty="0" sz="850" spc="-5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Ketchup </a:t>
            </a:r>
            <a:r>
              <a:rPr dirty="0" sz="850">
                <a:latin typeface="Arial"/>
                <a:cs typeface="Arial"/>
              </a:rPr>
              <a:t>&amp;</a:t>
            </a:r>
            <a:r>
              <a:rPr dirty="0" sz="850" spc="-40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Baked</a:t>
            </a:r>
            <a:r>
              <a:rPr dirty="0" sz="850" spc="-35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Beans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700">
              <a:latin typeface="Arial"/>
              <a:cs typeface="Arial"/>
            </a:endParaRPr>
          </a:p>
          <a:p>
            <a:pPr algn="ctr" marL="59055" marR="27305">
              <a:lnSpc>
                <a:spcPts val="850"/>
              </a:lnSpc>
            </a:pPr>
            <a:r>
              <a:rPr dirty="0" sz="850" spc="-30">
                <a:latin typeface="Arial"/>
                <a:cs typeface="Arial"/>
              </a:rPr>
              <a:t>Falafel</a:t>
            </a:r>
            <a:r>
              <a:rPr dirty="0" sz="850" spc="-20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Bites</a:t>
            </a:r>
            <a:r>
              <a:rPr dirty="0" sz="850" spc="-20">
                <a:latin typeface="Arial"/>
                <a:cs typeface="Arial"/>
              </a:rPr>
              <a:t> w/ </a:t>
            </a:r>
            <a:r>
              <a:rPr dirty="0" sz="850" spc="-25">
                <a:latin typeface="Arial"/>
                <a:cs typeface="Arial"/>
              </a:rPr>
              <a:t>Quinoa</a:t>
            </a:r>
            <a:r>
              <a:rPr dirty="0" sz="850" spc="-15">
                <a:latin typeface="Arial"/>
                <a:cs typeface="Arial"/>
              </a:rPr>
              <a:t> </a:t>
            </a:r>
            <a:r>
              <a:rPr dirty="0" sz="850" spc="-20">
                <a:latin typeface="Arial"/>
                <a:cs typeface="Arial"/>
              </a:rPr>
              <a:t>Pilaf </a:t>
            </a:r>
            <a:r>
              <a:rPr dirty="0" sz="850" spc="-25">
                <a:latin typeface="Arial"/>
                <a:cs typeface="Arial"/>
              </a:rPr>
              <a:t>Black</a:t>
            </a:r>
            <a:r>
              <a:rPr dirty="0" sz="850" spc="-45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Beans</a:t>
            </a:r>
            <a:r>
              <a:rPr dirty="0" sz="850" spc="-30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&amp;</a:t>
            </a:r>
            <a:r>
              <a:rPr dirty="0" sz="850" spc="-30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Tomato</a:t>
            </a:r>
            <a:r>
              <a:rPr dirty="0" sz="850" spc="-30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(V)</a:t>
            </a:r>
            <a:endParaRPr sz="850">
              <a:latin typeface="Arial"/>
              <a:cs typeface="Arial"/>
            </a:endParaRPr>
          </a:p>
          <a:p>
            <a:pPr algn="ctr" marR="22225">
              <a:lnSpc>
                <a:spcPct val="100000"/>
              </a:lnSpc>
              <a:spcBef>
                <a:spcPts val="680"/>
              </a:spcBef>
            </a:pPr>
            <a:r>
              <a:rPr dirty="0" sz="850" spc="-25">
                <a:latin typeface="Arial"/>
                <a:cs typeface="Arial"/>
              </a:rPr>
              <a:t>Fresh</a:t>
            </a:r>
            <a:r>
              <a:rPr dirty="0" sz="850" spc="-35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Apple</a:t>
            </a:r>
            <a:r>
              <a:rPr dirty="0" sz="850" spc="-30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&amp;</a:t>
            </a:r>
            <a:r>
              <a:rPr dirty="0" sz="850" spc="-30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Fresh</a:t>
            </a:r>
            <a:r>
              <a:rPr dirty="0" sz="850" spc="-30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Orange</a:t>
            </a:r>
            <a:endParaRPr sz="85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40906" y="5387378"/>
            <a:ext cx="1355725" cy="80264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algn="ctr" marL="32384" marR="5080">
              <a:lnSpc>
                <a:spcPts val="850"/>
              </a:lnSpc>
              <a:spcBef>
                <a:spcPts val="270"/>
              </a:spcBef>
            </a:pPr>
            <a:r>
              <a:rPr dirty="0" sz="850" spc="-30">
                <a:latin typeface="Arial"/>
                <a:cs typeface="Arial"/>
              </a:rPr>
              <a:t>Meatloaf</a:t>
            </a:r>
            <a:r>
              <a:rPr dirty="0" sz="850" spc="-25">
                <a:latin typeface="Arial"/>
                <a:cs typeface="Arial"/>
              </a:rPr>
              <a:t> </a:t>
            </a:r>
            <a:r>
              <a:rPr dirty="0" sz="850" spc="-20">
                <a:latin typeface="Arial"/>
                <a:cs typeface="Arial"/>
              </a:rPr>
              <a:t>w/</a:t>
            </a:r>
            <a:r>
              <a:rPr dirty="0" sz="850" spc="-25">
                <a:latin typeface="Arial"/>
                <a:cs typeface="Arial"/>
              </a:rPr>
              <a:t> Gravy </a:t>
            </a:r>
            <a:r>
              <a:rPr dirty="0" sz="850">
                <a:latin typeface="Arial"/>
                <a:cs typeface="Arial"/>
              </a:rPr>
              <a:t>&amp;</a:t>
            </a:r>
            <a:r>
              <a:rPr dirty="0" sz="850" spc="-20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Mashed </a:t>
            </a:r>
            <a:r>
              <a:rPr dirty="0" sz="850" spc="-10">
                <a:latin typeface="Arial"/>
                <a:cs typeface="Arial"/>
              </a:rPr>
              <a:t>Potatoes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700">
              <a:latin typeface="Arial"/>
              <a:cs typeface="Arial"/>
            </a:endParaRPr>
          </a:p>
          <a:p>
            <a:pPr algn="ctr" marL="43180" marR="15240">
              <a:lnSpc>
                <a:spcPts val="850"/>
              </a:lnSpc>
            </a:pPr>
            <a:r>
              <a:rPr dirty="0" sz="850" spc="-25">
                <a:latin typeface="Arial"/>
                <a:cs typeface="Arial"/>
              </a:rPr>
              <a:t>Cheese</a:t>
            </a:r>
            <a:r>
              <a:rPr dirty="0" sz="850" spc="-15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Quesadilla</a:t>
            </a:r>
            <a:r>
              <a:rPr dirty="0" sz="850" spc="-10">
                <a:latin typeface="Arial"/>
                <a:cs typeface="Arial"/>
              </a:rPr>
              <a:t> </a:t>
            </a:r>
            <a:r>
              <a:rPr dirty="0" sz="850" spc="-20">
                <a:latin typeface="Arial"/>
                <a:cs typeface="Arial"/>
              </a:rPr>
              <a:t>w/</a:t>
            </a:r>
            <a:r>
              <a:rPr dirty="0" sz="850" spc="-10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Street </a:t>
            </a:r>
            <a:r>
              <a:rPr dirty="0" sz="850" spc="-25">
                <a:latin typeface="Arial"/>
                <a:cs typeface="Arial"/>
              </a:rPr>
              <a:t>Corn (V)</a:t>
            </a:r>
            <a:endParaRPr sz="850">
              <a:latin typeface="Arial"/>
              <a:cs typeface="Arial"/>
            </a:endParaRPr>
          </a:p>
          <a:p>
            <a:pPr algn="ctr" marR="18415">
              <a:lnSpc>
                <a:spcPct val="100000"/>
              </a:lnSpc>
              <a:spcBef>
                <a:spcPts val="680"/>
              </a:spcBef>
            </a:pPr>
            <a:r>
              <a:rPr dirty="0" sz="850" spc="-25">
                <a:latin typeface="Arial"/>
                <a:cs typeface="Arial"/>
              </a:rPr>
              <a:t>Fresh</a:t>
            </a:r>
            <a:r>
              <a:rPr dirty="0" sz="850" spc="-35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Apple</a:t>
            </a:r>
            <a:r>
              <a:rPr dirty="0" sz="850" spc="-30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&amp;</a:t>
            </a:r>
            <a:r>
              <a:rPr dirty="0" sz="850" spc="-30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Fresh</a:t>
            </a:r>
            <a:r>
              <a:rPr dirty="0" sz="850" spc="-30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Orange</a:t>
            </a:r>
            <a:endParaRPr sz="85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361099" y="6619290"/>
            <a:ext cx="1342390" cy="90170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algn="ctr" marL="20320" marR="12700">
              <a:lnSpc>
                <a:spcPts val="750"/>
              </a:lnSpc>
              <a:spcBef>
                <a:spcPts val="250"/>
              </a:spcBef>
            </a:pPr>
            <a:r>
              <a:rPr dirty="0" sz="750">
                <a:latin typeface="Arial"/>
                <a:cs typeface="Arial"/>
              </a:rPr>
              <a:t>BBQ</a:t>
            </a:r>
            <a:r>
              <a:rPr dirty="0" sz="750" spc="155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Beef</a:t>
            </a:r>
            <a:r>
              <a:rPr dirty="0" sz="750" spc="165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Meatballs</a:t>
            </a:r>
            <a:r>
              <a:rPr dirty="0" sz="750" spc="165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w/</a:t>
            </a:r>
            <a:r>
              <a:rPr dirty="0" sz="750" spc="165">
                <a:latin typeface="Arial"/>
                <a:cs typeface="Arial"/>
              </a:rPr>
              <a:t> </a:t>
            </a:r>
            <a:r>
              <a:rPr dirty="0" sz="750" spc="-20">
                <a:latin typeface="Arial"/>
                <a:cs typeface="Arial"/>
              </a:rPr>
              <a:t>Club</a:t>
            </a:r>
            <a:r>
              <a:rPr dirty="0" sz="750" spc="500">
                <a:latin typeface="Arial"/>
                <a:cs typeface="Arial"/>
              </a:rPr>
              <a:t> </a:t>
            </a:r>
            <a:r>
              <a:rPr dirty="0" sz="750" spc="-20">
                <a:latin typeface="Arial"/>
                <a:cs typeface="Arial"/>
              </a:rPr>
              <a:t>Roll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50">
              <a:latin typeface="Arial"/>
              <a:cs typeface="Arial"/>
            </a:endParaRPr>
          </a:p>
          <a:p>
            <a:pPr algn="ctr" marL="76200" marR="72390">
              <a:lnSpc>
                <a:spcPts val="750"/>
              </a:lnSpc>
            </a:pPr>
            <a:r>
              <a:rPr dirty="0" sz="750">
                <a:latin typeface="Arial"/>
                <a:cs typeface="Arial"/>
              </a:rPr>
              <a:t>Pasta</a:t>
            </a:r>
            <a:r>
              <a:rPr dirty="0" sz="750" spc="135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w/</a:t>
            </a:r>
            <a:r>
              <a:rPr dirty="0" sz="750" spc="150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Tomato</a:t>
            </a:r>
            <a:r>
              <a:rPr dirty="0" sz="750" spc="150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Sauce</a:t>
            </a:r>
            <a:r>
              <a:rPr dirty="0" sz="750" spc="150">
                <a:latin typeface="Arial"/>
                <a:cs typeface="Arial"/>
              </a:rPr>
              <a:t> </a:t>
            </a:r>
            <a:r>
              <a:rPr dirty="0" sz="750" spc="-50">
                <a:latin typeface="Arial"/>
                <a:cs typeface="Arial"/>
              </a:rPr>
              <a:t>&amp;</a:t>
            </a:r>
            <a:r>
              <a:rPr dirty="0" sz="750">
                <a:latin typeface="Arial"/>
                <a:cs typeface="Arial"/>
              </a:rPr>
              <a:t> Mozzarella</a:t>
            </a:r>
            <a:r>
              <a:rPr dirty="0" sz="750" spc="235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Cheese</a:t>
            </a:r>
            <a:r>
              <a:rPr dirty="0" sz="750" spc="235">
                <a:latin typeface="Arial"/>
                <a:cs typeface="Arial"/>
              </a:rPr>
              <a:t> </a:t>
            </a:r>
            <a:r>
              <a:rPr dirty="0" sz="750" spc="-25">
                <a:latin typeface="Arial"/>
                <a:cs typeface="Arial"/>
              </a:rPr>
              <a:t>(V)</a:t>
            </a:r>
            <a:endParaRPr sz="7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dirty="0" sz="750" spc="-10">
                <a:latin typeface="Arial"/>
                <a:cs typeface="Arial"/>
              </a:rPr>
              <a:t>Broccoli</a:t>
            </a:r>
            <a:endParaRPr sz="7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dirty="0" sz="750">
                <a:latin typeface="Arial"/>
                <a:cs typeface="Arial"/>
              </a:rPr>
              <a:t>Fresh</a:t>
            </a:r>
            <a:r>
              <a:rPr dirty="0" sz="750" spc="130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Apple</a:t>
            </a:r>
            <a:r>
              <a:rPr dirty="0" sz="750" spc="140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&amp;</a:t>
            </a:r>
            <a:r>
              <a:rPr dirty="0" sz="750" spc="140">
                <a:latin typeface="Arial"/>
                <a:cs typeface="Arial"/>
              </a:rPr>
              <a:t> </a:t>
            </a:r>
            <a:r>
              <a:rPr dirty="0" sz="750">
                <a:latin typeface="Arial"/>
                <a:cs typeface="Arial"/>
              </a:rPr>
              <a:t>Fresh</a:t>
            </a:r>
            <a:r>
              <a:rPr dirty="0" sz="750" spc="140">
                <a:latin typeface="Arial"/>
                <a:cs typeface="Arial"/>
              </a:rPr>
              <a:t> </a:t>
            </a:r>
            <a:r>
              <a:rPr dirty="0" sz="750" spc="-10">
                <a:latin typeface="Arial"/>
                <a:cs typeface="Arial"/>
              </a:rPr>
              <a:t>Orange</a:t>
            </a:r>
            <a:endParaRPr sz="75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1796859" y="5286933"/>
            <a:ext cx="1260475" cy="101854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algn="ctr" marL="24130" marR="13335" indent="-3175">
              <a:lnSpc>
                <a:spcPts val="850"/>
              </a:lnSpc>
              <a:spcBef>
                <a:spcPts val="270"/>
              </a:spcBef>
            </a:pPr>
            <a:r>
              <a:rPr dirty="0" sz="850" spc="-25">
                <a:solidFill>
                  <a:srgbClr val="FF8000"/>
                </a:solidFill>
                <a:latin typeface="Arial"/>
                <a:cs typeface="Arial"/>
              </a:rPr>
              <a:t>NEW!</a:t>
            </a:r>
            <a:r>
              <a:rPr dirty="0" sz="850" spc="-35">
                <a:solidFill>
                  <a:srgbClr val="FF8000"/>
                </a:solidFill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Sweet</a:t>
            </a:r>
            <a:r>
              <a:rPr dirty="0" sz="850" spc="-35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&amp;</a:t>
            </a:r>
            <a:r>
              <a:rPr dirty="0" sz="850" spc="-30">
                <a:latin typeface="Arial"/>
                <a:cs typeface="Arial"/>
              </a:rPr>
              <a:t> </a:t>
            </a:r>
            <a:r>
              <a:rPr dirty="0" sz="850" spc="-20">
                <a:latin typeface="Arial"/>
                <a:cs typeface="Arial"/>
              </a:rPr>
              <a:t>Sour </a:t>
            </a:r>
            <a:r>
              <a:rPr dirty="0" sz="850" spc="-30">
                <a:latin typeface="Arial"/>
                <a:cs typeface="Arial"/>
              </a:rPr>
              <a:t>Meatballs</a:t>
            </a:r>
            <a:r>
              <a:rPr dirty="0" sz="850" spc="-20">
                <a:latin typeface="Arial"/>
                <a:cs typeface="Arial"/>
              </a:rPr>
              <a:t> w/</a:t>
            </a:r>
            <a:r>
              <a:rPr dirty="0" sz="850" spc="-15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Brown</a:t>
            </a:r>
            <a:r>
              <a:rPr dirty="0" sz="850" spc="-15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Rice</a:t>
            </a:r>
            <a:r>
              <a:rPr dirty="0" sz="850" spc="-15">
                <a:latin typeface="Arial"/>
                <a:cs typeface="Arial"/>
              </a:rPr>
              <a:t> </a:t>
            </a:r>
            <a:r>
              <a:rPr dirty="0" sz="850" spc="-50">
                <a:latin typeface="Arial"/>
                <a:cs typeface="Arial"/>
              </a:rPr>
              <a:t>&amp;</a:t>
            </a:r>
            <a:r>
              <a:rPr dirty="0" sz="850" spc="-25">
                <a:latin typeface="Arial"/>
                <a:cs typeface="Arial"/>
              </a:rPr>
              <a:t> Green </a:t>
            </a:r>
            <a:r>
              <a:rPr dirty="0" sz="850" spc="-10">
                <a:latin typeface="Arial"/>
                <a:cs typeface="Arial"/>
              </a:rPr>
              <a:t>Beans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700">
              <a:latin typeface="Arial"/>
              <a:cs typeface="Arial"/>
            </a:endParaRPr>
          </a:p>
          <a:p>
            <a:pPr algn="ctr" marL="12700" marR="5080">
              <a:lnSpc>
                <a:spcPts val="850"/>
              </a:lnSpc>
            </a:pPr>
            <a:r>
              <a:rPr dirty="0" sz="850" spc="-30">
                <a:latin typeface="Arial"/>
                <a:cs typeface="Arial"/>
              </a:rPr>
              <a:t>Edamame</a:t>
            </a:r>
            <a:r>
              <a:rPr dirty="0" sz="850" spc="-15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Noodle</a:t>
            </a:r>
            <a:r>
              <a:rPr dirty="0" sz="850" spc="-15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Bowl</a:t>
            </a:r>
            <a:r>
              <a:rPr dirty="0" sz="850" spc="-10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(V) Vegetable</a:t>
            </a:r>
            <a:r>
              <a:rPr dirty="0" sz="850" spc="20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Blend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700">
              <a:latin typeface="Arial"/>
              <a:cs typeface="Arial"/>
            </a:endParaRPr>
          </a:p>
          <a:p>
            <a:pPr algn="ctr" marL="93345" marR="85725">
              <a:lnSpc>
                <a:spcPts val="850"/>
              </a:lnSpc>
            </a:pPr>
            <a:r>
              <a:rPr dirty="0" sz="850" spc="-25">
                <a:latin typeface="Arial"/>
                <a:cs typeface="Arial"/>
              </a:rPr>
              <a:t>Diced </a:t>
            </a:r>
            <a:r>
              <a:rPr dirty="0" sz="850" spc="-30">
                <a:latin typeface="Arial"/>
                <a:cs typeface="Arial"/>
              </a:rPr>
              <a:t>Peaches</a:t>
            </a:r>
            <a:r>
              <a:rPr dirty="0" sz="850" spc="-20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&amp;</a:t>
            </a:r>
            <a:r>
              <a:rPr dirty="0" sz="850" spc="-20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Fresh </a:t>
            </a:r>
            <a:r>
              <a:rPr dirty="0" sz="850" spc="-20">
                <a:latin typeface="Arial"/>
                <a:cs typeface="Arial"/>
              </a:rPr>
              <a:t>Pear</a:t>
            </a:r>
            <a:endParaRPr sz="85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3162896" y="5311305"/>
            <a:ext cx="1332230" cy="80264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algn="ctr" marL="17145" marR="12065">
              <a:lnSpc>
                <a:spcPts val="850"/>
              </a:lnSpc>
              <a:spcBef>
                <a:spcPts val="270"/>
              </a:spcBef>
            </a:pPr>
            <a:r>
              <a:rPr dirty="0" sz="850" spc="-20">
                <a:latin typeface="Arial"/>
                <a:cs typeface="Arial"/>
              </a:rPr>
              <a:t>BBQ</a:t>
            </a:r>
            <a:r>
              <a:rPr dirty="0" sz="850" spc="-25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Chicken</a:t>
            </a:r>
            <a:r>
              <a:rPr dirty="0" sz="850" spc="-20">
                <a:latin typeface="Arial"/>
                <a:cs typeface="Arial"/>
              </a:rPr>
              <a:t> w/</a:t>
            </a:r>
            <a:r>
              <a:rPr dirty="0" sz="850" spc="-25">
                <a:latin typeface="Arial"/>
                <a:cs typeface="Arial"/>
              </a:rPr>
              <a:t> Brown</a:t>
            </a:r>
            <a:r>
              <a:rPr dirty="0" sz="850" spc="-20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Rice </a:t>
            </a:r>
            <a:r>
              <a:rPr dirty="0" sz="850">
                <a:latin typeface="Arial"/>
                <a:cs typeface="Arial"/>
              </a:rPr>
              <a:t>&amp;</a:t>
            </a:r>
            <a:r>
              <a:rPr dirty="0" sz="850" spc="-40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Baked</a:t>
            </a:r>
            <a:r>
              <a:rPr dirty="0" sz="850" spc="-35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Beans</a:t>
            </a:r>
            <a:endParaRPr sz="8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80"/>
              </a:spcBef>
            </a:pPr>
            <a:r>
              <a:rPr dirty="0" sz="850" spc="-30">
                <a:latin typeface="Arial"/>
                <a:cs typeface="Arial"/>
              </a:rPr>
              <a:t>Chickpea</a:t>
            </a:r>
            <a:r>
              <a:rPr dirty="0" sz="850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Marinara</a:t>
            </a:r>
            <a:r>
              <a:rPr dirty="0" sz="850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Pasta</a:t>
            </a:r>
            <a:r>
              <a:rPr dirty="0" sz="850" spc="5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(V)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700">
              <a:latin typeface="Arial"/>
              <a:cs typeface="Arial"/>
            </a:endParaRPr>
          </a:p>
          <a:p>
            <a:pPr algn="ctr" marL="151130" marR="145415">
              <a:lnSpc>
                <a:spcPts val="850"/>
              </a:lnSpc>
            </a:pPr>
            <a:r>
              <a:rPr dirty="0" sz="850" spc="-25">
                <a:latin typeface="Arial"/>
                <a:cs typeface="Arial"/>
              </a:rPr>
              <a:t>Fresh</a:t>
            </a:r>
            <a:r>
              <a:rPr dirty="0" sz="850" spc="-35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Banana</a:t>
            </a:r>
            <a:r>
              <a:rPr dirty="0" sz="850" spc="-35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&amp;</a:t>
            </a:r>
            <a:r>
              <a:rPr dirty="0" sz="850" spc="-30">
                <a:latin typeface="Arial"/>
                <a:cs typeface="Arial"/>
              </a:rPr>
              <a:t> Fresh </a:t>
            </a:r>
            <a:r>
              <a:rPr dirty="0" sz="850" spc="-10">
                <a:latin typeface="Arial"/>
                <a:cs typeface="Arial"/>
              </a:rPr>
              <a:t>Apple</a:t>
            </a:r>
            <a:endParaRPr sz="85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4561395" y="5270690"/>
            <a:ext cx="1302385" cy="101854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algn="ctr" marL="18415" marR="7620">
              <a:lnSpc>
                <a:spcPts val="850"/>
              </a:lnSpc>
              <a:spcBef>
                <a:spcPts val="270"/>
              </a:spcBef>
            </a:pPr>
            <a:r>
              <a:rPr dirty="0" sz="850" spc="-25">
                <a:latin typeface="Arial"/>
                <a:cs typeface="Arial"/>
              </a:rPr>
              <a:t>Turkey</a:t>
            </a:r>
            <a:r>
              <a:rPr dirty="0" sz="850" spc="-30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Fajita </a:t>
            </a:r>
            <a:r>
              <a:rPr dirty="0" sz="850" spc="-20">
                <a:latin typeface="Arial"/>
                <a:cs typeface="Arial"/>
              </a:rPr>
              <a:t>w/</a:t>
            </a:r>
            <a:r>
              <a:rPr dirty="0" sz="850" spc="-30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Brown </a:t>
            </a:r>
            <a:r>
              <a:rPr dirty="0" sz="850" spc="-20">
                <a:latin typeface="Arial"/>
                <a:cs typeface="Arial"/>
              </a:rPr>
              <a:t>Rice </a:t>
            </a:r>
            <a:r>
              <a:rPr dirty="0" sz="850">
                <a:latin typeface="Arial"/>
                <a:cs typeface="Arial"/>
              </a:rPr>
              <a:t>&amp;</a:t>
            </a:r>
            <a:r>
              <a:rPr dirty="0" sz="850" spc="-50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Carrots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700">
              <a:latin typeface="Arial"/>
              <a:cs typeface="Arial"/>
            </a:endParaRPr>
          </a:p>
          <a:p>
            <a:pPr algn="ctr" marL="12065" marR="5080">
              <a:lnSpc>
                <a:spcPts val="850"/>
              </a:lnSpc>
            </a:pPr>
            <a:r>
              <a:rPr dirty="0" sz="850" spc="-30">
                <a:latin typeface="Arial"/>
                <a:cs typeface="Arial"/>
              </a:rPr>
              <a:t>Stuffed</a:t>
            </a:r>
            <a:r>
              <a:rPr dirty="0" sz="850" spc="-15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Bread</a:t>
            </a:r>
            <a:r>
              <a:rPr dirty="0" sz="850" spc="-15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Sticks</a:t>
            </a:r>
            <a:r>
              <a:rPr dirty="0" sz="850" spc="-10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w/ </a:t>
            </a:r>
            <a:r>
              <a:rPr dirty="0" sz="850" spc="-30">
                <a:latin typeface="Arial"/>
                <a:cs typeface="Arial"/>
              </a:rPr>
              <a:t>Marinara</a:t>
            </a:r>
            <a:r>
              <a:rPr dirty="0" sz="850" spc="-20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&amp;</a:t>
            </a:r>
            <a:r>
              <a:rPr dirty="0" sz="850" spc="-20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100%</a:t>
            </a:r>
            <a:r>
              <a:rPr dirty="0" sz="850" spc="-20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Vegetable </a:t>
            </a:r>
            <a:r>
              <a:rPr dirty="0" sz="850" spc="-25">
                <a:latin typeface="Arial"/>
                <a:cs typeface="Arial"/>
              </a:rPr>
              <a:t>Juice (V)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700">
              <a:latin typeface="Arial"/>
              <a:cs typeface="Arial"/>
            </a:endParaRPr>
          </a:p>
          <a:p>
            <a:pPr algn="ctr" marL="87630" marR="80010">
              <a:lnSpc>
                <a:spcPts val="850"/>
              </a:lnSpc>
            </a:pPr>
            <a:r>
              <a:rPr dirty="0" sz="850" spc="-25">
                <a:latin typeface="Arial"/>
                <a:cs typeface="Arial"/>
              </a:rPr>
              <a:t>Diced</a:t>
            </a:r>
            <a:r>
              <a:rPr dirty="0" sz="850" spc="-20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Pineapple</a:t>
            </a:r>
            <a:r>
              <a:rPr dirty="0" sz="850" spc="-20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&amp;</a:t>
            </a:r>
            <a:r>
              <a:rPr dirty="0" sz="850" spc="-15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Fresh </a:t>
            </a:r>
            <a:r>
              <a:rPr dirty="0" sz="850" spc="-10">
                <a:latin typeface="Arial"/>
                <a:cs typeface="Arial"/>
              </a:rPr>
              <a:t>Banana</a:t>
            </a:r>
            <a:endParaRPr sz="85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6027928" y="5278818"/>
            <a:ext cx="1155065" cy="910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850" spc="-30">
                <a:latin typeface="Arial"/>
                <a:cs typeface="Arial"/>
              </a:rPr>
              <a:t>Chicken</a:t>
            </a:r>
            <a:r>
              <a:rPr dirty="0" sz="850" spc="-10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Salad</a:t>
            </a:r>
            <a:r>
              <a:rPr dirty="0" sz="850" spc="-5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Sandwich</a:t>
            </a:r>
            <a:endParaRPr sz="8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80"/>
              </a:spcBef>
            </a:pPr>
            <a:r>
              <a:rPr dirty="0" sz="850" spc="-25">
                <a:latin typeface="Arial"/>
                <a:cs typeface="Arial"/>
              </a:rPr>
              <a:t>Cheese Pizza (V)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700">
              <a:latin typeface="Arial"/>
              <a:cs typeface="Arial"/>
            </a:endParaRPr>
          </a:p>
          <a:p>
            <a:pPr algn="ctr" marL="81280" marR="73660">
              <a:lnSpc>
                <a:spcPts val="850"/>
              </a:lnSpc>
            </a:pPr>
            <a:r>
              <a:rPr dirty="0" sz="850" spc="-25">
                <a:latin typeface="Arial"/>
                <a:cs typeface="Arial"/>
              </a:rPr>
              <a:t>Garden Side Salad w/ Ranch </a:t>
            </a:r>
            <a:r>
              <a:rPr dirty="0" sz="850" spc="-10">
                <a:latin typeface="Arial"/>
                <a:cs typeface="Arial"/>
              </a:rPr>
              <a:t>Dressing</a:t>
            </a:r>
            <a:endParaRPr sz="8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80"/>
              </a:spcBef>
            </a:pPr>
            <a:r>
              <a:rPr dirty="0" sz="850" spc="-25">
                <a:latin typeface="Arial"/>
                <a:cs typeface="Arial"/>
              </a:rPr>
              <a:t>Fresh</a:t>
            </a:r>
            <a:r>
              <a:rPr dirty="0" sz="850" spc="-35">
                <a:latin typeface="Arial"/>
                <a:cs typeface="Arial"/>
              </a:rPr>
              <a:t> </a:t>
            </a:r>
            <a:r>
              <a:rPr dirty="0" sz="850" spc="-25">
                <a:latin typeface="Arial"/>
                <a:cs typeface="Arial"/>
              </a:rPr>
              <a:t>Apple</a:t>
            </a:r>
            <a:r>
              <a:rPr dirty="0" sz="850" spc="-35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&amp;</a:t>
            </a:r>
            <a:r>
              <a:rPr dirty="0" sz="850" spc="-30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Raisins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457200">
              <a:lnSpc>
                <a:spcPct val="100000"/>
              </a:lnSpc>
              <a:spcBef>
                <a:spcPts val="120"/>
              </a:spcBef>
            </a:pPr>
            <a:r>
              <a:rPr dirty="0"/>
              <a:t>Snack</a:t>
            </a:r>
            <a:r>
              <a:rPr dirty="0" spc="85"/>
              <a:t> </a:t>
            </a:r>
            <a:r>
              <a:rPr dirty="0"/>
              <a:t>K-</a:t>
            </a:r>
            <a:r>
              <a:rPr dirty="0" spc="-25"/>
              <a:t>12</a:t>
            </a:r>
          </a:p>
        </p:txBody>
      </p:sp>
      <p:sp>
        <p:nvSpPr>
          <p:cNvPr id="25" name="object 2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This</a:t>
            </a:r>
            <a:r>
              <a:rPr dirty="0" spc="-25"/>
              <a:t> </a:t>
            </a:r>
            <a:r>
              <a:rPr dirty="0"/>
              <a:t>institution</a:t>
            </a:r>
            <a:r>
              <a:rPr dirty="0" spc="10"/>
              <a:t> </a:t>
            </a:r>
            <a:r>
              <a:rPr dirty="0"/>
              <a:t>is</a:t>
            </a:r>
            <a:r>
              <a:rPr dirty="0" spc="-20"/>
              <a:t> </a:t>
            </a:r>
            <a:r>
              <a:rPr dirty="0"/>
              <a:t>an</a:t>
            </a:r>
            <a:r>
              <a:rPr dirty="0" spc="5"/>
              <a:t> </a:t>
            </a:r>
            <a:r>
              <a:rPr dirty="0"/>
              <a:t>equal opportunity</a:t>
            </a:r>
            <a:r>
              <a:rPr dirty="0" spc="-30"/>
              <a:t> </a:t>
            </a:r>
            <a:r>
              <a:rPr dirty="0" spc="-10"/>
              <a:t>provider.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629855" y="1683093"/>
            <a:ext cx="2076450" cy="199961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DID</a:t>
            </a:r>
            <a:r>
              <a:rPr dirty="0" sz="1200" spc="4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YOU</a:t>
            </a:r>
            <a:r>
              <a:rPr dirty="0" sz="1200" spc="40" b="1">
                <a:latin typeface="Arial"/>
                <a:cs typeface="Arial"/>
              </a:rPr>
              <a:t> </a:t>
            </a:r>
            <a:r>
              <a:rPr dirty="0" sz="1200" spc="-20" b="1">
                <a:latin typeface="Arial"/>
                <a:cs typeface="Arial"/>
              </a:rPr>
              <a:t>KNOW…</a:t>
            </a:r>
            <a:endParaRPr sz="1200">
              <a:latin typeface="Arial"/>
              <a:cs typeface="Arial"/>
            </a:endParaRPr>
          </a:p>
          <a:p>
            <a:pPr marL="128270" indent="-115570">
              <a:lnSpc>
                <a:spcPct val="100000"/>
              </a:lnSpc>
              <a:spcBef>
                <a:spcPts val="1140"/>
              </a:spcBef>
              <a:buSzPct val="88888"/>
              <a:buFont typeface="Segoe UI Symbol"/>
              <a:buChar char="✓"/>
              <a:tabLst>
                <a:tab pos="128270" algn="l"/>
              </a:tabLst>
            </a:pPr>
            <a:r>
              <a:rPr dirty="0" sz="900">
                <a:latin typeface="Arial"/>
                <a:cs typeface="Arial"/>
              </a:rPr>
              <a:t>All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grain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products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are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wholegrain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rich</a:t>
            </a:r>
            <a:endParaRPr sz="900">
              <a:latin typeface="Arial"/>
              <a:cs typeface="Arial"/>
            </a:endParaRPr>
          </a:p>
          <a:p>
            <a:pPr marL="12700" marR="143510" indent="115570">
              <a:lnSpc>
                <a:spcPct val="100000"/>
              </a:lnSpc>
              <a:spcBef>
                <a:spcPts val="1080"/>
              </a:spcBef>
              <a:buSzPct val="88888"/>
              <a:buFont typeface="Segoe UI Symbol"/>
              <a:buChar char="✓"/>
              <a:tabLst>
                <a:tab pos="128270" algn="l"/>
              </a:tabLst>
            </a:pPr>
            <a:r>
              <a:rPr dirty="0" sz="900">
                <a:latin typeface="Arial"/>
                <a:cs typeface="Arial"/>
              </a:rPr>
              <a:t>There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are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no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pork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products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on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this menu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egoe UI Symbol"/>
              <a:buChar char="✓"/>
            </a:pPr>
            <a:endParaRPr sz="900">
              <a:latin typeface="Arial"/>
              <a:cs typeface="Arial"/>
            </a:endParaRPr>
          </a:p>
          <a:p>
            <a:pPr marL="12700" marR="54610" indent="115570">
              <a:lnSpc>
                <a:spcPct val="100000"/>
              </a:lnSpc>
              <a:buSzPct val="88888"/>
              <a:buFont typeface="Segoe UI Symbol"/>
              <a:buChar char="✓"/>
              <a:tabLst>
                <a:tab pos="128270" algn="l"/>
              </a:tabLst>
            </a:pPr>
            <a:r>
              <a:rPr dirty="0" sz="900">
                <a:latin typeface="Arial"/>
                <a:cs typeface="Arial"/>
              </a:rPr>
              <a:t>Meats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are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lean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cheeses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are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low fat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egoe UI Symbol"/>
              <a:buChar char="✓"/>
            </a:pPr>
            <a:endParaRPr sz="900">
              <a:latin typeface="Arial"/>
              <a:cs typeface="Arial"/>
            </a:endParaRPr>
          </a:p>
          <a:p>
            <a:pPr marL="12700" marR="12700" indent="115570">
              <a:lnSpc>
                <a:spcPct val="100000"/>
              </a:lnSpc>
              <a:buSzPct val="88888"/>
              <a:buFont typeface="Segoe UI Symbol"/>
              <a:buChar char="✓"/>
              <a:tabLst>
                <a:tab pos="128270" algn="l"/>
              </a:tabLst>
            </a:pPr>
            <a:r>
              <a:rPr dirty="0" sz="900">
                <a:latin typeface="Arial"/>
                <a:cs typeface="Arial"/>
              </a:rPr>
              <a:t>All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products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contain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Zero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Trans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Fats, </a:t>
            </a:r>
            <a:r>
              <a:rPr dirty="0" sz="900">
                <a:latin typeface="Arial"/>
                <a:cs typeface="Arial"/>
              </a:rPr>
              <a:t>No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Artificial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Colors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Sweeteners,</a:t>
            </a:r>
            <a:r>
              <a:rPr dirty="0" sz="900" spc="50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4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No</a:t>
            </a:r>
            <a:r>
              <a:rPr dirty="0" sz="900" spc="4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High</a:t>
            </a:r>
            <a:r>
              <a:rPr dirty="0" sz="900" spc="4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Fructose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00">
                <a:latin typeface="Arial"/>
                <a:cs typeface="Arial"/>
              </a:rPr>
              <a:t>Corn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Syrup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805635" y="1865274"/>
            <a:ext cx="111760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3660" marR="5080" indent="-61594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Tostitos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Scoops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w/ </a:t>
            </a:r>
            <a:r>
              <a:rPr dirty="0" sz="1000">
                <a:latin typeface="Arial"/>
                <a:cs typeface="Arial"/>
              </a:rPr>
              <a:t>100%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Fruit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Juice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3161385" y="1852205"/>
            <a:ext cx="121602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Whole-</a:t>
            </a:r>
            <a:r>
              <a:rPr dirty="0" sz="1000" spc="-10">
                <a:latin typeface="Arial"/>
                <a:cs typeface="Arial"/>
              </a:rPr>
              <a:t>Grain</a:t>
            </a:r>
            <a:r>
              <a:rPr dirty="0" sz="1000" spc="50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Graham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Crackers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w/ </a:t>
            </a:r>
            <a:r>
              <a:rPr dirty="0" sz="1000">
                <a:latin typeface="Arial"/>
                <a:cs typeface="Arial"/>
              </a:rPr>
              <a:t>Strawberry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Yogurt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711776" y="1835962"/>
            <a:ext cx="95631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14300" marR="1054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Whole-</a:t>
            </a:r>
            <a:r>
              <a:rPr dirty="0" sz="1000" spc="-10">
                <a:latin typeface="Arial"/>
                <a:cs typeface="Arial"/>
              </a:rPr>
              <a:t>Grain Pretzels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w/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Cheese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Stick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6191897" y="1811591"/>
            <a:ext cx="86423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Corn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Muffin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w/ </a:t>
            </a:r>
            <a:r>
              <a:rPr dirty="0" sz="1000" spc="-20">
                <a:latin typeface="Arial"/>
                <a:cs typeface="Arial"/>
              </a:rPr>
              <a:t>100%</a:t>
            </a:r>
            <a:endParaRPr sz="1000">
              <a:latin typeface="Arial"/>
              <a:cs typeface="Arial"/>
            </a:endParaRPr>
          </a:p>
          <a:p>
            <a:pPr marL="4572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Orange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Juice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819401" y="3005493"/>
            <a:ext cx="1073785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Whole-</a:t>
            </a:r>
            <a:r>
              <a:rPr dirty="0" sz="1000" spc="-10">
                <a:latin typeface="Arial"/>
                <a:cs typeface="Arial"/>
              </a:rPr>
              <a:t>Grain </a:t>
            </a:r>
            <a:r>
              <a:rPr dirty="0" sz="1000">
                <a:latin typeface="Arial"/>
                <a:cs typeface="Arial"/>
              </a:rPr>
              <a:t>Cheez-its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w/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Baby </a:t>
            </a:r>
            <a:r>
              <a:rPr dirty="0" sz="1000">
                <a:latin typeface="Arial"/>
                <a:cs typeface="Arial"/>
              </a:rPr>
              <a:t>Carrots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&amp;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Ranch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Dressing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214992" y="3021736"/>
            <a:ext cx="116522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17804" marR="210185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Whole-</a:t>
            </a:r>
            <a:r>
              <a:rPr dirty="0" sz="1000" spc="-10">
                <a:latin typeface="Arial"/>
                <a:cs typeface="Arial"/>
              </a:rPr>
              <a:t>Grain </a:t>
            </a:r>
            <a:r>
              <a:rPr dirty="0" sz="1000">
                <a:latin typeface="Arial"/>
                <a:cs typeface="Arial"/>
              </a:rPr>
              <a:t>Pretzels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w/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100%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Orange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Juice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703495" y="3021736"/>
            <a:ext cx="103060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Mozzarella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String </a:t>
            </a:r>
            <a:r>
              <a:rPr dirty="0" sz="1000">
                <a:latin typeface="Arial"/>
                <a:cs typeface="Arial"/>
              </a:rPr>
              <a:t>Cheese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w/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Fresh </a:t>
            </a:r>
            <a:r>
              <a:rPr dirty="0" sz="1000">
                <a:latin typeface="Arial"/>
                <a:cs typeface="Arial"/>
              </a:rPr>
              <a:t>Large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Apple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978690" y="3013621"/>
            <a:ext cx="125793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Whole-Grain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Graham </a:t>
            </a:r>
            <a:r>
              <a:rPr dirty="0" sz="1000">
                <a:latin typeface="Arial"/>
                <a:cs typeface="Arial"/>
              </a:rPr>
              <a:t>Crackers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w/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100% </a:t>
            </a:r>
            <a:r>
              <a:rPr dirty="0" sz="1000">
                <a:latin typeface="Arial"/>
                <a:cs typeface="Arial"/>
              </a:rPr>
              <a:t>Orange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Juice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56514" y="4215625"/>
            <a:ext cx="1029969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Whole-</a:t>
            </a:r>
            <a:r>
              <a:rPr dirty="0" sz="1000" spc="-10">
                <a:latin typeface="Arial"/>
                <a:cs typeface="Arial"/>
              </a:rPr>
              <a:t>Grain </a:t>
            </a:r>
            <a:r>
              <a:rPr dirty="0" sz="1000">
                <a:latin typeface="Arial"/>
                <a:cs typeface="Arial"/>
              </a:rPr>
              <a:t>Pretzels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w/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100% </a:t>
            </a:r>
            <a:r>
              <a:rPr dirty="0" sz="1000">
                <a:latin typeface="Arial"/>
                <a:cs typeface="Arial"/>
              </a:rPr>
              <a:t>Orange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Juice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787880" y="4199382"/>
            <a:ext cx="125793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Whole-Grain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Graham </a:t>
            </a:r>
            <a:r>
              <a:rPr dirty="0" sz="1000">
                <a:latin typeface="Arial"/>
                <a:cs typeface="Arial"/>
              </a:rPr>
              <a:t>Crackers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w/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100% </a:t>
            </a:r>
            <a:r>
              <a:rPr dirty="0" sz="1000">
                <a:latin typeface="Arial"/>
                <a:cs typeface="Arial"/>
              </a:rPr>
              <a:t>Fruit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Juice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248139" y="4199382"/>
            <a:ext cx="113982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Blueberry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Muffin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w/ </a:t>
            </a:r>
            <a:r>
              <a:rPr dirty="0" sz="1000">
                <a:latin typeface="Arial"/>
                <a:cs typeface="Arial"/>
              </a:rPr>
              <a:t>Mozzarella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String Cheese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661928" y="4191266"/>
            <a:ext cx="1049655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-635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Whole-</a:t>
            </a:r>
            <a:r>
              <a:rPr dirty="0" sz="1000" spc="-10">
                <a:latin typeface="Arial"/>
                <a:cs typeface="Arial"/>
              </a:rPr>
              <a:t>Grain </a:t>
            </a:r>
            <a:r>
              <a:rPr dirty="0" sz="1000">
                <a:latin typeface="Arial"/>
                <a:cs typeface="Arial"/>
              </a:rPr>
              <a:t>Graham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Crackers </a:t>
            </a:r>
            <a:r>
              <a:rPr dirty="0" sz="1000">
                <a:latin typeface="Arial"/>
                <a:cs typeface="Arial"/>
              </a:rPr>
              <a:t>w/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Raspberry Yogurt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016752" y="4296854"/>
            <a:ext cx="111760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5080" indent="-26034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Tostitos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Scoops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w/ </a:t>
            </a:r>
            <a:r>
              <a:rPr dirty="0" sz="1000">
                <a:latin typeface="Arial"/>
                <a:cs typeface="Arial"/>
              </a:rPr>
              <a:t>100%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Apple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Juice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37273" y="5425770"/>
            <a:ext cx="110871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Whole-</a:t>
            </a:r>
            <a:r>
              <a:rPr dirty="0" sz="1000" spc="-10">
                <a:latin typeface="Arial"/>
                <a:cs typeface="Arial"/>
              </a:rPr>
              <a:t>Grain </a:t>
            </a:r>
            <a:r>
              <a:rPr dirty="0" sz="1000">
                <a:latin typeface="Arial"/>
                <a:cs typeface="Arial"/>
              </a:rPr>
              <a:t>Cheez-its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w/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100% </a:t>
            </a:r>
            <a:r>
              <a:rPr dirty="0" sz="1000">
                <a:latin typeface="Arial"/>
                <a:cs typeface="Arial"/>
              </a:rPr>
              <a:t>Fruit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Juice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831136" y="5433885"/>
            <a:ext cx="112331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Corn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Muffin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w/ </a:t>
            </a:r>
            <a:r>
              <a:rPr dirty="0" sz="1000">
                <a:latin typeface="Arial"/>
                <a:cs typeface="Arial"/>
              </a:rPr>
              <a:t>Roasted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Sunflower Seeds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3241979" y="5425770"/>
            <a:ext cx="1078865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74625" marR="16764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Whole-</a:t>
            </a:r>
            <a:r>
              <a:rPr dirty="0" sz="1000" spc="-10">
                <a:latin typeface="Arial"/>
                <a:cs typeface="Arial"/>
              </a:rPr>
              <a:t>Grain Graham</a:t>
            </a:r>
            <a:endParaRPr sz="1000">
              <a:latin typeface="Arial"/>
              <a:cs typeface="Arial"/>
            </a:endParaRPr>
          </a:p>
          <a:p>
            <a:pPr algn="ctr" marL="12700" marR="508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Crackers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w/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100% </a:t>
            </a:r>
            <a:r>
              <a:rPr dirty="0" sz="1000">
                <a:latin typeface="Arial"/>
                <a:cs typeface="Arial"/>
              </a:rPr>
              <a:t>Apple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Juice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613147" y="5458256"/>
            <a:ext cx="121158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Apple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Cinnamon </a:t>
            </a:r>
            <a:r>
              <a:rPr dirty="0" sz="1000">
                <a:latin typeface="Arial"/>
                <a:cs typeface="Arial"/>
              </a:rPr>
              <a:t>Muffin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w/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Mozzarella </a:t>
            </a:r>
            <a:r>
              <a:rPr dirty="0" sz="1000">
                <a:latin typeface="Arial"/>
                <a:cs typeface="Arial"/>
              </a:rPr>
              <a:t>String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Cheese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5952896" y="5433885"/>
            <a:ext cx="126111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Whole-Grain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Pretzels </a:t>
            </a:r>
            <a:r>
              <a:rPr dirty="0" sz="1000">
                <a:latin typeface="Arial"/>
                <a:cs typeface="Arial"/>
              </a:rPr>
              <a:t>w/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100%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Orange Juice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813750" y="6652145"/>
            <a:ext cx="111760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3660" marR="5080" indent="-61594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Tostitos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Scoops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w/ </a:t>
            </a:r>
            <a:r>
              <a:rPr dirty="0" sz="1000">
                <a:latin typeface="Arial"/>
                <a:cs typeface="Arial"/>
              </a:rPr>
              <a:t>100%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Fruit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Juice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468630" y="1819719"/>
            <a:ext cx="1029969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Banana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Muffin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w/ </a:t>
            </a:r>
            <a:r>
              <a:rPr dirty="0" sz="1000">
                <a:latin typeface="Arial"/>
                <a:cs typeface="Arial"/>
              </a:rPr>
              <a:t>100%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Orange Juice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17055" y="6644030"/>
            <a:ext cx="116522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73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Banana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Muffin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w/ </a:t>
            </a:r>
            <a:r>
              <a:rPr dirty="0" sz="1000">
                <a:latin typeface="Arial"/>
                <a:cs typeface="Arial"/>
              </a:rPr>
              <a:t>100%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Orange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Juice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/>
              <a:t>Supper</a:t>
            </a:r>
            <a:r>
              <a:rPr dirty="0" spc="50"/>
              <a:t> </a:t>
            </a:r>
            <a:r>
              <a:rPr dirty="0"/>
              <a:t>Grab</a:t>
            </a:r>
            <a:r>
              <a:rPr dirty="0" spc="50"/>
              <a:t> </a:t>
            </a:r>
            <a:r>
              <a:rPr dirty="0"/>
              <a:t>&amp;</a:t>
            </a:r>
            <a:r>
              <a:rPr dirty="0" spc="55"/>
              <a:t> </a:t>
            </a:r>
            <a:r>
              <a:rPr dirty="0" spc="-25"/>
              <a:t>Go</a:t>
            </a:r>
          </a:p>
        </p:txBody>
      </p:sp>
      <p:sp>
        <p:nvSpPr>
          <p:cNvPr id="61" name="object 6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This</a:t>
            </a:r>
            <a:r>
              <a:rPr dirty="0" spc="-25"/>
              <a:t> </a:t>
            </a:r>
            <a:r>
              <a:rPr dirty="0"/>
              <a:t>institution</a:t>
            </a:r>
            <a:r>
              <a:rPr dirty="0" spc="10"/>
              <a:t> </a:t>
            </a:r>
            <a:r>
              <a:rPr dirty="0"/>
              <a:t>is</a:t>
            </a:r>
            <a:r>
              <a:rPr dirty="0" spc="-20"/>
              <a:t> </a:t>
            </a:r>
            <a:r>
              <a:rPr dirty="0"/>
              <a:t>an</a:t>
            </a:r>
            <a:r>
              <a:rPr dirty="0" spc="5"/>
              <a:t> </a:t>
            </a:r>
            <a:r>
              <a:rPr dirty="0"/>
              <a:t>equal opportunity</a:t>
            </a:r>
            <a:r>
              <a:rPr dirty="0" spc="-30"/>
              <a:t> </a:t>
            </a:r>
            <a:r>
              <a:rPr dirty="0" spc="-10"/>
              <a:t>provider.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646098" y="1585633"/>
            <a:ext cx="1852930" cy="2136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DID</a:t>
            </a:r>
            <a:r>
              <a:rPr dirty="0" sz="1200" spc="4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YOU</a:t>
            </a:r>
            <a:r>
              <a:rPr dirty="0" sz="1200" spc="40" b="1">
                <a:latin typeface="Arial"/>
                <a:cs typeface="Arial"/>
              </a:rPr>
              <a:t> </a:t>
            </a:r>
            <a:r>
              <a:rPr dirty="0" sz="1200" spc="-20" b="1">
                <a:latin typeface="Arial"/>
                <a:cs typeface="Arial"/>
              </a:rPr>
              <a:t>KNOW…</a:t>
            </a:r>
            <a:endParaRPr sz="1200">
              <a:latin typeface="Arial"/>
              <a:cs typeface="Arial"/>
            </a:endParaRPr>
          </a:p>
          <a:p>
            <a:pPr marL="12700" marR="5080" indent="115570">
              <a:lnSpc>
                <a:spcPct val="100000"/>
              </a:lnSpc>
              <a:spcBef>
                <a:spcPts val="1140"/>
              </a:spcBef>
              <a:buSzPct val="88888"/>
              <a:buFont typeface="Segoe UI Symbol"/>
              <a:buChar char="✓"/>
              <a:tabLst>
                <a:tab pos="128270" algn="l"/>
              </a:tabLst>
            </a:pPr>
            <a:r>
              <a:rPr dirty="0" sz="900">
                <a:latin typeface="Arial"/>
                <a:cs typeface="Arial"/>
              </a:rPr>
              <a:t>All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grain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products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are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wholegrain </a:t>
            </a:r>
            <a:r>
              <a:rPr dirty="0" sz="900" spc="-20">
                <a:latin typeface="Arial"/>
                <a:cs typeface="Arial"/>
              </a:rPr>
              <a:t>rich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egoe UI Symbol"/>
              <a:buChar char="✓"/>
            </a:pPr>
            <a:endParaRPr sz="900">
              <a:latin typeface="Arial"/>
              <a:cs typeface="Arial"/>
            </a:endParaRPr>
          </a:p>
          <a:p>
            <a:pPr marL="12700" marR="137160" indent="115570">
              <a:lnSpc>
                <a:spcPct val="100000"/>
              </a:lnSpc>
              <a:buSzPct val="88888"/>
              <a:buFont typeface="Segoe UI Symbol"/>
              <a:buChar char="✓"/>
              <a:tabLst>
                <a:tab pos="128270" algn="l"/>
              </a:tabLst>
            </a:pPr>
            <a:r>
              <a:rPr dirty="0" sz="900">
                <a:latin typeface="Arial"/>
                <a:cs typeface="Arial"/>
              </a:rPr>
              <a:t>There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are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no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pork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products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on </a:t>
            </a:r>
            <a:r>
              <a:rPr dirty="0" sz="900">
                <a:latin typeface="Arial"/>
                <a:cs typeface="Arial"/>
              </a:rPr>
              <a:t>this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menu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egoe UI Symbol"/>
              <a:buChar char="✓"/>
            </a:pPr>
            <a:endParaRPr sz="900">
              <a:latin typeface="Arial"/>
              <a:cs typeface="Arial"/>
            </a:endParaRPr>
          </a:p>
          <a:p>
            <a:pPr marL="12700" marR="40640" indent="115570">
              <a:lnSpc>
                <a:spcPct val="100000"/>
              </a:lnSpc>
              <a:buSzPct val="88888"/>
              <a:buFont typeface="Segoe UI Symbol"/>
              <a:buChar char="✓"/>
              <a:tabLst>
                <a:tab pos="128270" algn="l"/>
              </a:tabLst>
            </a:pPr>
            <a:r>
              <a:rPr dirty="0" sz="900">
                <a:latin typeface="Arial"/>
                <a:cs typeface="Arial"/>
              </a:rPr>
              <a:t>Meats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are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lean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cheeses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are </a:t>
            </a:r>
            <a:r>
              <a:rPr dirty="0" sz="900">
                <a:latin typeface="Arial"/>
                <a:cs typeface="Arial"/>
              </a:rPr>
              <a:t>low</a:t>
            </a:r>
            <a:r>
              <a:rPr dirty="0" sz="900" spc="4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fat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egoe UI Symbol"/>
              <a:buChar char="✓"/>
            </a:pPr>
            <a:endParaRPr sz="900">
              <a:latin typeface="Arial"/>
              <a:cs typeface="Arial"/>
            </a:endParaRPr>
          </a:p>
          <a:p>
            <a:pPr marL="12700" marR="8255" indent="115570">
              <a:lnSpc>
                <a:spcPct val="100000"/>
              </a:lnSpc>
              <a:buSzPct val="88888"/>
              <a:buFont typeface="Segoe UI Symbol"/>
              <a:buChar char="✓"/>
              <a:tabLst>
                <a:tab pos="128270" algn="l"/>
              </a:tabLst>
            </a:pPr>
            <a:r>
              <a:rPr dirty="0" sz="900">
                <a:latin typeface="Arial"/>
                <a:cs typeface="Arial"/>
              </a:rPr>
              <a:t>All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products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contain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Zero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Trans </a:t>
            </a:r>
            <a:r>
              <a:rPr dirty="0" sz="900">
                <a:latin typeface="Arial"/>
                <a:cs typeface="Arial"/>
              </a:rPr>
              <a:t>Fats,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No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Artificial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Colors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and </a:t>
            </a:r>
            <a:r>
              <a:rPr dirty="0" sz="900">
                <a:latin typeface="Arial"/>
                <a:cs typeface="Arial"/>
              </a:rPr>
              <a:t>Sweeteners,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No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High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Fructose </a:t>
            </a:r>
            <a:r>
              <a:rPr dirty="0" sz="900">
                <a:latin typeface="Arial"/>
                <a:cs typeface="Arial"/>
              </a:rPr>
              <a:t>Corn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Syrup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646098" y="3825912"/>
            <a:ext cx="9740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Milk</a:t>
            </a:r>
            <a:r>
              <a:rPr dirty="0" sz="1200" spc="5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Choices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7646098" y="4153966"/>
            <a:ext cx="11277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1%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Unflavored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Milk </a:t>
            </a:r>
            <a:r>
              <a:rPr dirty="0" sz="900">
                <a:latin typeface="Arial"/>
                <a:cs typeface="Arial"/>
              </a:rPr>
              <a:t>Skim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Unflavored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Milk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7646098" y="4565446"/>
            <a:ext cx="68961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Arial"/>
                <a:cs typeface="Arial"/>
              </a:rPr>
              <a:t>Please</a:t>
            </a:r>
            <a:r>
              <a:rPr dirty="0" sz="900" spc="70" b="1">
                <a:latin typeface="Arial"/>
                <a:cs typeface="Arial"/>
              </a:rPr>
              <a:t> </a:t>
            </a:r>
            <a:r>
              <a:rPr dirty="0" sz="900" spc="-20" b="1">
                <a:latin typeface="Arial"/>
                <a:cs typeface="Arial"/>
              </a:rPr>
              <a:t>Note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7646098" y="4839766"/>
            <a:ext cx="18097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Locally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Grown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Component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Served Daily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7646098" y="5251246"/>
            <a:ext cx="13893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Menu</a:t>
            </a:r>
            <a:r>
              <a:rPr dirty="0" sz="900" spc="3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is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subject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to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change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7646098" y="5525566"/>
            <a:ext cx="15189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Vegetarian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Meal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Options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are </a:t>
            </a:r>
            <a:r>
              <a:rPr dirty="0" sz="900">
                <a:latin typeface="Arial"/>
                <a:cs typeface="Arial"/>
              </a:rPr>
              <a:t>indicated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with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“V”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54939" y="1786725"/>
            <a:ext cx="914400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Sunbutter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&amp;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Jelly </a:t>
            </a:r>
            <a:r>
              <a:rPr dirty="0" sz="900">
                <a:latin typeface="Arial"/>
                <a:cs typeface="Arial"/>
              </a:rPr>
              <a:t>Sandwich</a:t>
            </a:r>
            <a:r>
              <a:rPr dirty="0" sz="900" spc="9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w/ </a:t>
            </a:r>
            <a:r>
              <a:rPr dirty="0" sz="900">
                <a:latin typeface="Arial"/>
                <a:cs typeface="Arial"/>
              </a:rPr>
              <a:t>Baby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Carrots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(V)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05447" y="2335364"/>
            <a:ext cx="8128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Diced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Peaches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804822" y="1675688"/>
            <a:ext cx="12160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Chicken</a:t>
            </a:r>
            <a:r>
              <a:rPr dirty="0" sz="800" spc="7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Breast</a:t>
            </a:r>
            <a:r>
              <a:rPr dirty="0" sz="800" spc="7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Sandwich </a:t>
            </a:r>
            <a:r>
              <a:rPr dirty="0" sz="800">
                <a:latin typeface="Arial"/>
                <a:cs typeface="Arial"/>
              </a:rPr>
              <a:t>w/</a:t>
            </a:r>
            <a:r>
              <a:rPr dirty="0" sz="800" spc="5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Baby</a:t>
            </a:r>
            <a:r>
              <a:rPr dirty="0" sz="800" spc="5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Carrots</a:t>
            </a:r>
            <a:r>
              <a:rPr dirty="0" sz="800" spc="55">
                <a:latin typeface="Arial"/>
                <a:cs typeface="Arial"/>
              </a:rPr>
              <a:t> </a:t>
            </a:r>
            <a:r>
              <a:rPr dirty="0" sz="800" spc="-60">
                <a:latin typeface="Arial"/>
                <a:cs typeface="Arial"/>
              </a:rPr>
              <a:t>&amp;</a:t>
            </a:r>
            <a:r>
              <a:rPr dirty="0" sz="800">
                <a:latin typeface="Arial"/>
                <a:cs typeface="Arial"/>
              </a:rPr>
              <a:t> Pineapple</a:t>
            </a:r>
            <a:r>
              <a:rPr dirty="0" sz="800" spc="10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Cup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765242" y="2163367"/>
            <a:ext cx="129540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Cheese</a:t>
            </a:r>
            <a:r>
              <a:rPr dirty="0" sz="800" spc="6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Sandwich</a:t>
            </a:r>
            <a:r>
              <a:rPr dirty="0" sz="800" spc="6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w/</a:t>
            </a:r>
            <a:r>
              <a:rPr dirty="0" sz="800" spc="65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100% </a:t>
            </a:r>
            <a:r>
              <a:rPr dirty="0" sz="800">
                <a:latin typeface="Arial"/>
                <a:cs typeface="Arial"/>
              </a:rPr>
              <a:t>Vegetable</a:t>
            </a:r>
            <a:r>
              <a:rPr dirty="0" sz="800" spc="8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Juice</a:t>
            </a:r>
            <a:r>
              <a:rPr dirty="0" sz="800" spc="80">
                <a:latin typeface="Arial"/>
                <a:cs typeface="Arial"/>
              </a:rPr>
              <a:t> </a:t>
            </a:r>
            <a:r>
              <a:rPr dirty="0" sz="800" spc="-50">
                <a:latin typeface="Arial"/>
                <a:cs typeface="Arial"/>
              </a:rPr>
              <a:t>&amp;</a:t>
            </a:r>
            <a:r>
              <a:rPr dirty="0" sz="800" spc="-10">
                <a:latin typeface="Arial"/>
                <a:cs typeface="Arial"/>
              </a:rPr>
              <a:t> Pineapple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Cup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(V)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209759" y="1832279"/>
            <a:ext cx="11595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15925" marR="5080" indent="-40386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Build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Your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Own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Pizza </a:t>
            </a:r>
            <a:r>
              <a:rPr dirty="0" sz="900">
                <a:latin typeface="Arial"/>
                <a:cs typeface="Arial"/>
              </a:rPr>
              <a:t>Kit</a:t>
            </a:r>
            <a:r>
              <a:rPr dirty="0" sz="900" spc="4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(V)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415614" y="2243759"/>
            <a:ext cx="7480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Fresh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Orange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611156" y="1564665"/>
            <a:ext cx="118300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Chicken</a:t>
            </a:r>
            <a:r>
              <a:rPr dirty="0" sz="700" spc="7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Salad</a:t>
            </a:r>
            <a:r>
              <a:rPr dirty="0" sz="700" spc="7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Sandwich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Garden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Side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Salad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w/Ranch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Dressing</a:t>
            </a:r>
            <a:endParaRPr sz="7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700">
                <a:latin typeface="Arial"/>
                <a:cs typeface="Arial"/>
              </a:rPr>
              <a:t>Fresh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 spc="-20">
                <a:latin typeface="Arial"/>
                <a:cs typeface="Arial"/>
              </a:rPr>
              <a:t>Pear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598088" y="2098063"/>
            <a:ext cx="1209040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Honey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Bagel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w/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Butter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(V)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Mozzarella</a:t>
            </a:r>
            <a:r>
              <a:rPr dirty="0" sz="700" spc="9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Cheese</a:t>
            </a:r>
            <a:r>
              <a:rPr dirty="0" sz="700" spc="9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Sticks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Garden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Side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Salad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w/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Ranch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Dressing</a:t>
            </a:r>
            <a:endParaRPr sz="7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700">
                <a:latin typeface="Arial"/>
                <a:cs typeface="Arial"/>
              </a:rPr>
              <a:t>Pineapple</a:t>
            </a:r>
            <a:r>
              <a:rPr dirty="0" sz="700" spc="10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Cup</a:t>
            </a:r>
            <a:endParaRPr sz="7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5987783" y="1547507"/>
            <a:ext cx="11995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73380" marR="64135" indent="-301625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Turkey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Ham</a:t>
            </a:r>
            <a:r>
              <a:rPr dirty="0" sz="800" spc="4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&amp;</a:t>
            </a:r>
            <a:r>
              <a:rPr dirty="0" sz="800" spc="4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Cheese Sandwich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w/</a:t>
            </a:r>
            <a:r>
              <a:rPr dirty="0" sz="800" spc="6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100%</a:t>
            </a:r>
            <a:r>
              <a:rPr dirty="0" sz="800" spc="6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Vegetable</a:t>
            </a:r>
            <a:r>
              <a:rPr dirty="0" sz="800" spc="6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Juice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6086106" y="2035187"/>
            <a:ext cx="10033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Strawberry</a:t>
            </a:r>
            <a:r>
              <a:rPr dirty="0" sz="800" spc="9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Yogurt</a:t>
            </a:r>
            <a:r>
              <a:rPr dirty="0" sz="800" spc="9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w/</a:t>
            </a:r>
            <a:r>
              <a:rPr dirty="0" sz="800">
                <a:latin typeface="Arial"/>
                <a:cs typeface="Arial"/>
              </a:rPr>
              <a:t> Granola</a:t>
            </a:r>
            <a:r>
              <a:rPr dirty="0" sz="800" spc="7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Drops</a:t>
            </a:r>
            <a:r>
              <a:rPr dirty="0" sz="800" spc="7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(V)</a:t>
            </a:r>
            <a:r>
              <a:rPr dirty="0" sz="800">
                <a:latin typeface="Arial"/>
                <a:cs typeface="Arial"/>
              </a:rPr>
              <a:t> Baby</a:t>
            </a:r>
            <a:r>
              <a:rPr dirty="0" sz="800" spc="5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Carrots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6302081" y="2522871"/>
            <a:ext cx="57086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latin typeface="Arial"/>
                <a:cs typeface="Arial"/>
              </a:rPr>
              <a:t>Applesauce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51256" y="2920593"/>
            <a:ext cx="11220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4455" marR="5080" indent="-7239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Strawberry</a:t>
            </a:r>
            <a:r>
              <a:rPr dirty="0" sz="900" spc="9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Yogurt</a:t>
            </a:r>
            <a:r>
              <a:rPr dirty="0" sz="900" spc="9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w/ </a:t>
            </a:r>
            <a:r>
              <a:rPr dirty="0" sz="900">
                <a:latin typeface="Arial"/>
                <a:cs typeface="Arial"/>
              </a:rPr>
              <a:t>Granola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Drops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(V)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57070" y="3332072"/>
            <a:ext cx="7099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Baby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Carrots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693328" y="3606392"/>
            <a:ext cx="63754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latin typeface="Arial"/>
                <a:cs typeface="Arial"/>
              </a:rPr>
              <a:t>Applesauce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859508" y="2842043"/>
            <a:ext cx="11233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Egg</a:t>
            </a:r>
            <a:r>
              <a:rPr dirty="0" sz="800" spc="6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Salad</a:t>
            </a:r>
            <a:r>
              <a:rPr dirty="0" sz="800" spc="6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Sandwich</a:t>
            </a:r>
            <a:r>
              <a:rPr dirty="0" sz="800" spc="65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w/</a:t>
            </a:r>
            <a:r>
              <a:rPr dirty="0" sz="800">
                <a:latin typeface="Arial"/>
                <a:cs typeface="Arial"/>
              </a:rPr>
              <a:t> Potato</a:t>
            </a:r>
            <a:r>
              <a:rPr dirty="0" sz="800" spc="5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Salad</a:t>
            </a:r>
            <a:r>
              <a:rPr dirty="0" sz="800" spc="5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&amp;</a:t>
            </a:r>
            <a:r>
              <a:rPr dirty="0" sz="800" spc="5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Diced </a:t>
            </a:r>
            <a:r>
              <a:rPr dirty="0" sz="800">
                <a:latin typeface="Arial"/>
                <a:cs typeface="Arial"/>
              </a:rPr>
              <a:t>Peaches</a:t>
            </a:r>
            <a:r>
              <a:rPr dirty="0" sz="800" spc="8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(V)</a:t>
            </a:r>
            <a:endParaRPr sz="8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826399" y="3329721"/>
            <a:ext cx="118935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4510" marR="5080" indent="-512445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Build</a:t>
            </a:r>
            <a:r>
              <a:rPr dirty="0" sz="800" spc="5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Your</a:t>
            </a:r>
            <a:r>
              <a:rPr dirty="0" sz="800" spc="5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Own</a:t>
            </a:r>
            <a:r>
              <a:rPr dirty="0" sz="800" spc="5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Pizza</a:t>
            </a:r>
            <a:r>
              <a:rPr dirty="0" sz="800" spc="55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Kit</a:t>
            </a:r>
            <a:r>
              <a:rPr dirty="0" sz="800" spc="50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(V)</a:t>
            </a:r>
            <a:endParaRPr sz="8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2086279" y="3695481"/>
            <a:ext cx="66929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Fresh</a:t>
            </a:r>
            <a:r>
              <a:rPr dirty="0" sz="800" spc="6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Orange</a:t>
            </a:r>
            <a:endParaRPr sz="8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242374" y="2877210"/>
            <a:ext cx="1102995" cy="345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Turkey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Bologna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&amp;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Cheese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Sandwich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w/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Baby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Carrots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Fresh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Apple</a:t>
            </a:r>
            <a:endParaRPr sz="7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3162148" y="3303927"/>
            <a:ext cx="126301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Sunbutter</a:t>
            </a:r>
            <a:r>
              <a:rPr dirty="0" sz="700" spc="6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&amp;</a:t>
            </a:r>
            <a:r>
              <a:rPr dirty="0" sz="700" spc="7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Jelly</a:t>
            </a:r>
            <a:r>
              <a:rPr dirty="0" sz="700" spc="6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Sandwich</a:t>
            </a:r>
            <a:r>
              <a:rPr dirty="0" sz="700" spc="7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w/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String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Cheese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&amp;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Baby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Carrots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(V)</a:t>
            </a:r>
            <a:endParaRPr sz="7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700">
                <a:latin typeface="Arial"/>
                <a:cs typeface="Arial"/>
              </a:rPr>
              <a:t>Diced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Peaches</a:t>
            </a:r>
            <a:endParaRPr sz="7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4601019" y="2887598"/>
            <a:ext cx="123634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875" marR="5080" indent="-381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Honey</a:t>
            </a:r>
            <a:r>
              <a:rPr dirty="0" sz="800" spc="5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Bagel</a:t>
            </a:r>
            <a:r>
              <a:rPr dirty="0" sz="800" spc="5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w/</a:t>
            </a:r>
            <a:r>
              <a:rPr dirty="0" sz="800" spc="5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Butter</a:t>
            </a:r>
            <a:r>
              <a:rPr dirty="0" sz="800" spc="55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(V)</a:t>
            </a:r>
            <a:r>
              <a:rPr dirty="0" sz="800">
                <a:latin typeface="Arial"/>
                <a:cs typeface="Arial"/>
              </a:rPr>
              <a:t> Mozzarella</a:t>
            </a:r>
            <a:r>
              <a:rPr dirty="0" sz="800" spc="9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Cheese</a:t>
            </a:r>
            <a:r>
              <a:rPr dirty="0" sz="800" spc="9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Sticks</a:t>
            </a:r>
            <a:endParaRPr sz="8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4697689" y="3253357"/>
            <a:ext cx="1042669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9225" marR="5080" indent="-13716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Garden</a:t>
            </a:r>
            <a:r>
              <a:rPr dirty="0" sz="800" spc="6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Side</a:t>
            </a:r>
            <a:r>
              <a:rPr dirty="0" sz="800" spc="6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Salad</a:t>
            </a:r>
            <a:r>
              <a:rPr dirty="0" sz="800" spc="6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w/</a:t>
            </a:r>
            <a:r>
              <a:rPr dirty="0" sz="800">
                <a:latin typeface="Arial"/>
                <a:cs typeface="Arial"/>
              </a:rPr>
              <a:t> Ranch</a:t>
            </a:r>
            <a:r>
              <a:rPr dirty="0" sz="800" spc="6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Dressing</a:t>
            </a:r>
            <a:endParaRPr sz="8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4863627" y="3619117"/>
            <a:ext cx="71056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Pineapple</a:t>
            </a:r>
            <a:r>
              <a:rPr dirty="0" sz="800" spc="10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Cup</a:t>
            </a:r>
            <a:endParaRPr sz="8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5988525" y="2801429"/>
            <a:ext cx="116522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Turkey</a:t>
            </a:r>
            <a:r>
              <a:rPr dirty="0" sz="800" spc="4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&amp;</a:t>
            </a:r>
            <a:r>
              <a:rPr dirty="0" sz="800" spc="4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Cheese </a:t>
            </a:r>
            <a:r>
              <a:rPr dirty="0" sz="800">
                <a:latin typeface="Arial"/>
                <a:cs typeface="Arial"/>
              </a:rPr>
              <a:t>Sandwich</a:t>
            </a:r>
            <a:r>
              <a:rPr dirty="0" sz="800" spc="6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w/</a:t>
            </a:r>
            <a:r>
              <a:rPr dirty="0" sz="800" spc="60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100% </a:t>
            </a:r>
            <a:r>
              <a:rPr dirty="0" sz="800">
                <a:latin typeface="Arial"/>
                <a:cs typeface="Arial"/>
              </a:rPr>
              <a:t>Vegetable</a:t>
            </a:r>
            <a:r>
              <a:rPr dirty="0" sz="800" spc="6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Juice</a:t>
            </a:r>
            <a:r>
              <a:rPr dirty="0" sz="800" spc="6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&amp;</a:t>
            </a:r>
            <a:r>
              <a:rPr dirty="0" sz="800" spc="6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Fresh Orange</a:t>
            </a:r>
            <a:endParaRPr sz="8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5989172" y="3411033"/>
            <a:ext cx="116268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127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Cheese</a:t>
            </a:r>
            <a:r>
              <a:rPr dirty="0" sz="800" spc="8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Sandwich</a:t>
            </a:r>
            <a:r>
              <a:rPr dirty="0" sz="800" spc="8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w/</a:t>
            </a:r>
            <a:r>
              <a:rPr dirty="0" sz="800">
                <a:latin typeface="Arial"/>
                <a:cs typeface="Arial"/>
              </a:rPr>
              <a:t> 100%</a:t>
            </a:r>
            <a:r>
              <a:rPr dirty="0" sz="800" spc="7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Vegetable</a:t>
            </a:r>
            <a:r>
              <a:rPr dirty="0" sz="800" spc="7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Juice</a:t>
            </a:r>
            <a:r>
              <a:rPr dirty="0" sz="800" spc="70">
                <a:latin typeface="Arial"/>
                <a:cs typeface="Arial"/>
              </a:rPr>
              <a:t> </a:t>
            </a:r>
            <a:r>
              <a:rPr dirty="0" sz="800" spc="-50">
                <a:latin typeface="Arial"/>
                <a:cs typeface="Arial"/>
              </a:rPr>
              <a:t>&amp;</a:t>
            </a:r>
            <a:r>
              <a:rPr dirty="0" sz="800">
                <a:latin typeface="Arial"/>
                <a:cs typeface="Arial"/>
              </a:rPr>
              <a:t> Pineapple</a:t>
            </a:r>
            <a:r>
              <a:rPr dirty="0" sz="800" spc="7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Cup</a:t>
            </a:r>
            <a:r>
              <a:rPr dirty="0" sz="800" spc="7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(V)</a:t>
            </a:r>
            <a:endParaRPr sz="8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550887" y="4106367"/>
            <a:ext cx="914400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Sunbutter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&amp;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Jelly </a:t>
            </a:r>
            <a:r>
              <a:rPr dirty="0" sz="900">
                <a:latin typeface="Arial"/>
                <a:cs typeface="Arial"/>
              </a:rPr>
              <a:t>Sandwich</a:t>
            </a:r>
            <a:r>
              <a:rPr dirty="0" sz="900" spc="9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w/ </a:t>
            </a:r>
            <a:r>
              <a:rPr dirty="0" sz="900">
                <a:latin typeface="Arial"/>
                <a:cs typeface="Arial"/>
              </a:rPr>
              <a:t>Baby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Carrots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(V)</a:t>
            </a:r>
            <a:endParaRPr sz="9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601393" y="4655005"/>
            <a:ext cx="8128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Diced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Peaches</a:t>
            </a:r>
            <a:endParaRPr sz="9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1804822" y="4071594"/>
            <a:ext cx="12160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Chicken</a:t>
            </a:r>
            <a:r>
              <a:rPr dirty="0" sz="800" spc="7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Breast</a:t>
            </a:r>
            <a:r>
              <a:rPr dirty="0" sz="800" spc="7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Sandwich </a:t>
            </a:r>
            <a:r>
              <a:rPr dirty="0" sz="800">
                <a:latin typeface="Arial"/>
                <a:cs typeface="Arial"/>
              </a:rPr>
              <a:t>w/</a:t>
            </a:r>
            <a:r>
              <a:rPr dirty="0" sz="800" spc="5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Baby</a:t>
            </a:r>
            <a:r>
              <a:rPr dirty="0" sz="800" spc="5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Carrots</a:t>
            </a:r>
            <a:r>
              <a:rPr dirty="0" sz="800" spc="55">
                <a:latin typeface="Arial"/>
                <a:cs typeface="Arial"/>
              </a:rPr>
              <a:t> </a:t>
            </a:r>
            <a:r>
              <a:rPr dirty="0" sz="800" spc="-60">
                <a:latin typeface="Arial"/>
                <a:cs typeface="Arial"/>
              </a:rPr>
              <a:t>&amp;</a:t>
            </a:r>
            <a:r>
              <a:rPr dirty="0" sz="800">
                <a:latin typeface="Arial"/>
                <a:cs typeface="Arial"/>
              </a:rPr>
              <a:t> Pineapple</a:t>
            </a:r>
            <a:r>
              <a:rPr dirty="0" sz="800" spc="10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Cup</a:t>
            </a:r>
            <a:endParaRPr sz="8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1765241" y="4559279"/>
            <a:ext cx="129540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Cheese</a:t>
            </a:r>
            <a:r>
              <a:rPr dirty="0" sz="800" spc="6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Sandwich</a:t>
            </a:r>
            <a:r>
              <a:rPr dirty="0" sz="800" spc="6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w/</a:t>
            </a:r>
            <a:r>
              <a:rPr dirty="0" sz="800" spc="65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100% </a:t>
            </a:r>
            <a:r>
              <a:rPr dirty="0" sz="800">
                <a:latin typeface="Arial"/>
                <a:cs typeface="Arial"/>
              </a:rPr>
              <a:t>Vegetable</a:t>
            </a:r>
            <a:r>
              <a:rPr dirty="0" sz="800" spc="8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Juice</a:t>
            </a:r>
            <a:r>
              <a:rPr dirty="0" sz="800" spc="80">
                <a:latin typeface="Arial"/>
                <a:cs typeface="Arial"/>
              </a:rPr>
              <a:t> </a:t>
            </a:r>
            <a:r>
              <a:rPr dirty="0" sz="800" spc="-50">
                <a:latin typeface="Arial"/>
                <a:cs typeface="Arial"/>
              </a:rPr>
              <a:t>&amp;</a:t>
            </a:r>
            <a:r>
              <a:rPr dirty="0" sz="800" spc="-10">
                <a:latin typeface="Arial"/>
                <a:cs typeface="Arial"/>
              </a:rPr>
              <a:t> Pineapple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Cup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(V)</a:t>
            </a:r>
            <a:endParaRPr sz="8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3230067" y="4220070"/>
            <a:ext cx="11595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15925" marR="5080" indent="-40386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Build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Your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Own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Pizza </a:t>
            </a:r>
            <a:r>
              <a:rPr dirty="0" sz="900">
                <a:latin typeface="Arial"/>
                <a:cs typeface="Arial"/>
              </a:rPr>
              <a:t>Kit</a:t>
            </a:r>
            <a:r>
              <a:rPr dirty="0" sz="900" spc="4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(V)</a:t>
            </a:r>
            <a:endParaRPr sz="9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3435922" y="4631550"/>
            <a:ext cx="7480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Fresh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Orange</a:t>
            </a:r>
            <a:endParaRPr sz="9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4618389" y="3976814"/>
            <a:ext cx="1209040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Chicken</a:t>
            </a:r>
            <a:r>
              <a:rPr dirty="0" sz="700" spc="7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Salad</a:t>
            </a:r>
            <a:r>
              <a:rPr dirty="0" sz="700" spc="7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Sandwich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Garden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Side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Salad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w/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Ranch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Dressing</a:t>
            </a:r>
            <a:endParaRPr sz="7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700">
                <a:latin typeface="Arial"/>
                <a:cs typeface="Arial"/>
              </a:rPr>
              <a:t>Fresh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 spc="-20">
                <a:latin typeface="Arial"/>
                <a:cs typeface="Arial"/>
              </a:rPr>
              <a:t>Pear</a:t>
            </a:r>
            <a:endParaRPr sz="70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4618389" y="4510216"/>
            <a:ext cx="1209040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Honey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Bagel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w/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Butter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(V)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Mozzarella</a:t>
            </a:r>
            <a:r>
              <a:rPr dirty="0" sz="700" spc="9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Cheese</a:t>
            </a:r>
            <a:r>
              <a:rPr dirty="0" sz="700" spc="9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Sticks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Garden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Side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Salad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w/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Ranch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Dressing</a:t>
            </a:r>
            <a:endParaRPr sz="7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700">
                <a:latin typeface="Arial"/>
                <a:cs typeface="Arial"/>
              </a:rPr>
              <a:t>Pineapple</a:t>
            </a:r>
            <a:r>
              <a:rPr dirty="0" sz="700" spc="10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Cup</a:t>
            </a:r>
            <a:endParaRPr sz="70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6035103" y="4073372"/>
            <a:ext cx="108077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Turkey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Ham</a:t>
            </a:r>
            <a:r>
              <a:rPr dirty="0" sz="800" spc="4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&amp;</a:t>
            </a:r>
            <a:r>
              <a:rPr dirty="0" sz="800" spc="4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Cheese </a:t>
            </a:r>
            <a:r>
              <a:rPr dirty="0" sz="800">
                <a:latin typeface="Arial"/>
                <a:cs typeface="Arial"/>
              </a:rPr>
              <a:t>Sandwich</a:t>
            </a:r>
            <a:r>
              <a:rPr dirty="0" sz="800" spc="9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w/100% </a:t>
            </a:r>
            <a:r>
              <a:rPr dirty="0" sz="800">
                <a:latin typeface="Arial"/>
                <a:cs typeface="Arial"/>
              </a:rPr>
              <a:t>Vegetable</a:t>
            </a:r>
            <a:r>
              <a:rPr dirty="0" sz="800" spc="10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Juice</a:t>
            </a:r>
            <a:endParaRPr sz="800">
              <a:latin typeface="Arial"/>
              <a:cs typeface="Arial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6073919" y="4561050"/>
            <a:ext cx="100330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Strawberry</a:t>
            </a:r>
            <a:r>
              <a:rPr dirty="0" sz="800" spc="9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Yogurt</a:t>
            </a:r>
            <a:r>
              <a:rPr dirty="0" sz="800" spc="9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w/</a:t>
            </a:r>
            <a:r>
              <a:rPr dirty="0" sz="800">
                <a:latin typeface="Arial"/>
                <a:cs typeface="Arial"/>
              </a:rPr>
              <a:t> Granola</a:t>
            </a:r>
            <a:r>
              <a:rPr dirty="0" sz="800" spc="7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Drops</a:t>
            </a:r>
            <a:r>
              <a:rPr dirty="0" sz="800" spc="7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(V)</a:t>
            </a:r>
            <a:r>
              <a:rPr dirty="0" sz="800">
                <a:latin typeface="Arial"/>
                <a:cs typeface="Arial"/>
              </a:rPr>
              <a:t> Baby</a:t>
            </a:r>
            <a:r>
              <a:rPr dirty="0" sz="800" spc="5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Carrots Applesauce</a:t>
            </a:r>
            <a:endParaRPr sz="800">
              <a:latin typeface="Arial"/>
              <a:cs typeface="Arial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463435" y="5340870"/>
            <a:ext cx="11220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4455" marR="5080" indent="-7239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Strawberry</a:t>
            </a:r>
            <a:r>
              <a:rPr dirty="0" sz="900" spc="9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Yogurt</a:t>
            </a:r>
            <a:r>
              <a:rPr dirty="0" sz="900" spc="9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w/ </a:t>
            </a:r>
            <a:r>
              <a:rPr dirty="0" sz="900">
                <a:latin typeface="Arial"/>
                <a:cs typeface="Arial"/>
              </a:rPr>
              <a:t>Granola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Drops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(V)</a:t>
            </a:r>
            <a:endParaRPr sz="900">
              <a:latin typeface="Arial"/>
              <a:cs typeface="Arial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669250" y="5752349"/>
            <a:ext cx="7099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Baby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Carrots</a:t>
            </a:r>
            <a:endParaRPr sz="900">
              <a:latin typeface="Arial"/>
              <a:cs typeface="Arial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705509" y="6026669"/>
            <a:ext cx="63754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latin typeface="Arial"/>
                <a:cs typeface="Arial"/>
              </a:rPr>
              <a:t>Applesauce</a:t>
            </a:r>
            <a:endParaRPr sz="900">
              <a:latin typeface="Arial"/>
              <a:cs typeface="Arial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1863572" y="5289854"/>
            <a:ext cx="11233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Egg</a:t>
            </a:r>
            <a:r>
              <a:rPr dirty="0" sz="800" spc="6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Salad</a:t>
            </a:r>
            <a:r>
              <a:rPr dirty="0" sz="800" spc="6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Sandwich</a:t>
            </a:r>
            <a:r>
              <a:rPr dirty="0" sz="800" spc="65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w/</a:t>
            </a:r>
            <a:r>
              <a:rPr dirty="0" sz="800">
                <a:latin typeface="Arial"/>
                <a:cs typeface="Arial"/>
              </a:rPr>
              <a:t> Potato</a:t>
            </a:r>
            <a:r>
              <a:rPr dirty="0" sz="800" spc="5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Salad</a:t>
            </a:r>
            <a:r>
              <a:rPr dirty="0" sz="800" spc="5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&amp;</a:t>
            </a:r>
            <a:r>
              <a:rPr dirty="0" sz="800" spc="5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Diced </a:t>
            </a:r>
            <a:r>
              <a:rPr dirty="0" sz="800">
                <a:latin typeface="Arial"/>
                <a:cs typeface="Arial"/>
              </a:rPr>
              <a:t>Peaches</a:t>
            </a:r>
            <a:r>
              <a:rPr dirty="0" sz="800" spc="8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(V)</a:t>
            </a:r>
            <a:endParaRPr sz="800">
              <a:latin typeface="Arial"/>
              <a:cs typeface="Arial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1830463" y="5777538"/>
            <a:ext cx="118935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4510" marR="5080" indent="-512445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Build</a:t>
            </a:r>
            <a:r>
              <a:rPr dirty="0" sz="800" spc="5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Your</a:t>
            </a:r>
            <a:r>
              <a:rPr dirty="0" sz="800" spc="5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Own</a:t>
            </a:r>
            <a:r>
              <a:rPr dirty="0" sz="800" spc="5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Pizza</a:t>
            </a:r>
            <a:r>
              <a:rPr dirty="0" sz="800" spc="55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Kit</a:t>
            </a:r>
            <a:r>
              <a:rPr dirty="0" sz="800" spc="50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(V)</a:t>
            </a:r>
            <a:endParaRPr sz="8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2090343" y="6143298"/>
            <a:ext cx="66929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Fresh</a:t>
            </a:r>
            <a:r>
              <a:rPr dirty="0" sz="800" spc="6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Orange</a:t>
            </a:r>
            <a:endParaRPr sz="800">
              <a:latin typeface="Arial"/>
              <a:cs typeface="Arial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3278931" y="5289359"/>
            <a:ext cx="1102360" cy="345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Turkey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Bologna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&amp;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Cheese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Sandwich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w/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Baby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Carrots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Fresh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Apple</a:t>
            </a:r>
            <a:endParaRPr sz="700">
              <a:latin typeface="Arial"/>
              <a:cs typeface="Arial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3198705" y="5716083"/>
            <a:ext cx="126301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Sunbutter</a:t>
            </a:r>
            <a:r>
              <a:rPr dirty="0" sz="700" spc="6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&amp;</a:t>
            </a:r>
            <a:r>
              <a:rPr dirty="0" sz="700" spc="7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Jelly</a:t>
            </a:r>
            <a:r>
              <a:rPr dirty="0" sz="700" spc="6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Sandwich</a:t>
            </a:r>
            <a:r>
              <a:rPr dirty="0" sz="700" spc="7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w/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String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Cheese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&amp;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Baby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Carrots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(V)</a:t>
            </a:r>
            <a:endParaRPr sz="7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700">
                <a:latin typeface="Arial"/>
                <a:cs typeface="Arial"/>
              </a:rPr>
              <a:t>Diced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Peaches</a:t>
            </a:r>
            <a:endParaRPr sz="700">
              <a:latin typeface="Arial"/>
              <a:cs typeface="Arial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4580712" y="5307876"/>
            <a:ext cx="123634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875" marR="5080" indent="-381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Honey</a:t>
            </a:r>
            <a:r>
              <a:rPr dirty="0" sz="800" spc="5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Bagel</a:t>
            </a:r>
            <a:r>
              <a:rPr dirty="0" sz="800" spc="5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w/</a:t>
            </a:r>
            <a:r>
              <a:rPr dirty="0" sz="800" spc="5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Butter</a:t>
            </a:r>
            <a:r>
              <a:rPr dirty="0" sz="800" spc="55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(V)</a:t>
            </a:r>
            <a:r>
              <a:rPr dirty="0" sz="800">
                <a:latin typeface="Arial"/>
                <a:cs typeface="Arial"/>
              </a:rPr>
              <a:t> Mozzarella</a:t>
            </a:r>
            <a:r>
              <a:rPr dirty="0" sz="800" spc="9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Cheese</a:t>
            </a:r>
            <a:r>
              <a:rPr dirty="0" sz="800" spc="9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Sticks</a:t>
            </a:r>
            <a:endParaRPr sz="800">
              <a:latin typeface="Arial"/>
              <a:cs typeface="Arial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4677386" y="5673635"/>
            <a:ext cx="1042669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9225" marR="5080" indent="-13716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Garden</a:t>
            </a:r>
            <a:r>
              <a:rPr dirty="0" sz="800" spc="6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Side</a:t>
            </a:r>
            <a:r>
              <a:rPr dirty="0" sz="800" spc="6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Salad</a:t>
            </a:r>
            <a:r>
              <a:rPr dirty="0" sz="800" spc="6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w/</a:t>
            </a:r>
            <a:r>
              <a:rPr dirty="0" sz="800">
                <a:latin typeface="Arial"/>
                <a:cs typeface="Arial"/>
              </a:rPr>
              <a:t> Ranch</a:t>
            </a:r>
            <a:r>
              <a:rPr dirty="0" sz="800" spc="6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Dressing</a:t>
            </a:r>
            <a:endParaRPr sz="800">
              <a:latin typeface="Arial"/>
              <a:cs typeface="Arial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4843325" y="6039394"/>
            <a:ext cx="71056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Pineapple</a:t>
            </a:r>
            <a:r>
              <a:rPr dirty="0" sz="800" spc="10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Cup</a:t>
            </a:r>
            <a:endParaRPr sz="8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5950991" y="5262321"/>
            <a:ext cx="13138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Turkey</a:t>
            </a:r>
            <a:r>
              <a:rPr dirty="0" sz="800" spc="5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&amp;</a:t>
            </a:r>
            <a:r>
              <a:rPr dirty="0" sz="800" spc="5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Cheese</a:t>
            </a:r>
            <a:r>
              <a:rPr dirty="0" sz="800" spc="5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Sandwich </a:t>
            </a:r>
            <a:r>
              <a:rPr dirty="0" sz="800">
                <a:latin typeface="Arial"/>
                <a:cs typeface="Arial"/>
              </a:rPr>
              <a:t>w/</a:t>
            </a:r>
            <a:r>
              <a:rPr dirty="0" sz="800" spc="6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100%</a:t>
            </a:r>
            <a:r>
              <a:rPr dirty="0" sz="800" spc="6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Vegetable</a:t>
            </a:r>
            <a:r>
              <a:rPr dirty="0" sz="800" spc="6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Juice</a:t>
            </a:r>
            <a:r>
              <a:rPr dirty="0" sz="800" spc="60">
                <a:latin typeface="Arial"/>
                <a:cs typeface="Arial"/>
              </a:rPr>
              <a:t> </a:t>
            </a:r>
            <a:r>
              <a:rPr dirty="0" sz="800" spc="-50">
                <a:latin typeface="Arial"/>
                <a:cs typeface="Arial"/>
              </a:rPr>
              <a:t>&amp;</a:t>
            </a:r>
            <a:r>
              <a:rPr dirty="0" sz="800">
                <a:latin typeface="Arial"/>
                <a:cs typeface="Arial"/>
              </a:rPr>
              <a:t> Fresh</a:t>
            </a:r>
            <a:r>
              <a:rPr dirty="0" sz="800" spc="6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Orange</a:t>
            </a:r>
            <a:endParaRPr sz="8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5960122" y="5750000"/>
            <a:ext cx="129540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Cheese</a:t>
            </a:r>
            <a:r>
              <a:rPr dirty="0" sz="800" spc="6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Sandwich</a:t>
            </a:r>
            <a:r>
              <a:rPr dirty="0" sz="800" spc="6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w/</a:t>
            </a:r>
            <a:r>
              <a:rPr dirty="0" sz="800" spc="65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100% </a:t>
            </a:r>
            <a:r>
              <a:rPr dirty="0" sz="800">
                <a:latin typeface="Arial"/>
                <a:cs typeface="Arial"/>
              </a:rPr>
              <a:t>Vegetable</a:t>
            </a:r>
            <a:r>
              <a:rPr dirty="0" sz="800" spc="8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Juice</a:t>
            </a:r>
            <a:r>
              <a:rPr dirty="0" sz="800" spc="80">
                <a:latin typeface="Arial"/>
                <a:cs typeface="Arial"/>
              </a:rPr>
              <a:t> </a:t>
            </a:r>
            <a:r>
              <a:rPr dirty="0" sz="800" spc="-50">
                <a:latin typeface="Arial"/>
                <a:cs typeface="Arial"/>
              </a:rPr>
              <a:t>&amp;</a:t>
            </a:r>
            <a:r>
              <a:rPr dirty="0" sz="800">
                <a:latin typeface="Arial"/>
                <a:cs typeface="Arial"/>
              </a:rPr>
              <a:t> Pineapple</a:t>
            </a:r>
            <a:r>
              <a:rPr dirty="0" sz="800" spc="10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Cup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800" spc="-25">
                <a:latin typeface="Arial"/>
                <a:cs typeface="Arial"/>
              </a:rPr>
              <a:t>(V)</a:t>
            </a:r>
            <a:endParaRPr sz="80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538708" y="6559130"/>
            <a:ext cx="914400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Sunbutter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&amp;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Jelly </a:t>
            </a:r>
            <a:r>
              <a:rPr dirty="0" sz="900">
                <a:latin typeface="Arial"/>
                <a:cs typeface="Arial"/>
              </a:rPr>
              <a:t>Sandwich</a:t>
            </a:r>
            <a:r>
              <a:rPr dirty="0" sz="900" spc="9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w/ </a:t>
            </a:r>
            <a:r>
              <a:rPr dirty="0" sz="900">
                <a:latin typeface="Arial"/>
                <a:cs typeface="Arial"/>
              </a:rPr>
              <a:t>Baby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Carrots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(V)</a:t>
            </a:r>
            <a:endParaRPr sz="900">
              <a:latin typeface="Arial"/>
              <a:cs typeface="Arial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589213" y="7107768"/>
            <a:ext cx="8128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Diced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Peaches</a:t>
            </a:r>
            <a:endParaRPr sz="900">
              <a:latin typeface="Arial"/>
              <a:cs typeface="Arial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1818233" y="6527038"/>
            <a:ext cx="1189355" cy="345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Chicken</a:t>
            </a:r>
            <a:r>
              <a:rPr dirty="0" sz="700" spc="8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Breast</a:t>
            </a:r>
            <a:r>
              <a:rPr dirty="0" sz="700" spc="8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Sandwich</a:t>
            </a:r>
            <a:r>
              <a:rPr dirty="0" sz="700" spc="8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w/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Baby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Carrots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&amp;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Pineapple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Cup</a:t>
            </a:r>
            <a:endParaRPr sz="700">
              <a:latin typeface="Arial"/>
              <a:cs typeface="Arial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1812417" y="6953763"/>
            <a:ext cx="1200785" cy="345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Cheese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Sandwich</a:t>
            </a:r>
            <a:r>
              <a:rPr dirty="0" sz="700" spc="6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w/</a:t>
            </a:r>
            <a:r>
              <a:rPr dirty="0" sz="700" spc="65">
                <a:latin typeface="Arial"/>
                <a:cs typeface="Arial"/>
              </a:rPr>
              <a:t> </a:t>
            </a:r>
            <a:r>
              <a:rPr dirty="0" sz="700" spc="-20">
                <a:latin typeface="Arial"/>
                <a:cs typeface="Arial"/>
              </a:rPr>
              <a:t>100%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Vegetable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Juice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&amp;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Pineapple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Cup</a:t>
            </a:r>
            <a:r>
              <a:rPr dirty="0" sz="700" spc="4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(V)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120"/>
              </a:spcBef>
            </a:pPr>
            <a:r>
              <a:rPr dirty="0"/>
              <a:t>Supper</a:t>
            </a:r>
            <a:r>
              <a:rPr dirty="0" spc="65"/>
              <a:t> </a:t>
            </a:r>
            <a:r>
              <a:rPr dirty="0"/>
              <a:t>Full</a:t>
            </a:r>
            <a:r>
              <a:rPr dirty="0" spc="65"/>
              <a:t> </a:t>
            </a:r>
            <a:r>
              <a:rPr dirty="0" spc="-10"/>
              <a:t>Fresh</a:t>
            </a:r>
          </a:p>
        </p:txBody>
      </p:sp>
      <p:sp>
        <p:nvSpPr>
          <p:cNvPr id="43" name="object 4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This</a:t>
            </a:r>
            <a:r>
              <a:rPr dirty="0" spc="-25"/>
              <a:t> </a:t>
            </a:r>
            <a:r>
              <a:rPr dirty="0"/>
              <a:t>institution</a:t>
            </a:r>
            <a:r>
              <a:rPr dirty="0" spc="10"/>
              <a:t> </a:t>
            </a:r>
            <a:r>
              <a:rPr dirty="0"/>
              <a:t>is</a:t>
            </a:r>
            <a:r>
              <a:rPr dirty="0" spc="-20"/>
              <a:t> </a:t>
            </a:r>
            <a:r>
              <a:rPr dirty="0"/>
              <a:t>an</a:t>
            </a:r>
            <a:r>
              <a:rPr dirty="0" spc="5"/>
              <a:t> </a:t>
            </a:r>
            <a:r>
              <a:rPr dirty="0"/>
              <a:t>equal opportunity</a:t>
            </a:r>
            <a:r>
              <a:rPr dirty="0" spc="-30"/>
              <a:t> </a:t>
            </a:r>
            <a:r>
              <a:rPr dirty="0" spc="-10"/>
              <a:t>provider.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629855" y="1683093"/>
            <a:ext cx="1937385" cy="2136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DID</a:t>
            </a:r>
            <a:r>
              <a:rPr dirty="0" sz="1200" spc="4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YOU</a:t>
            </a:r>
            <a:r>
              <a:rPr dirty="0" sz="1200" spc="40" b="1">
                <a:latin typeface="Arial"/>
                <a:cs typeface="Arial"/>
              </a:rPr>
              <a:t> </a:t>
            </a:r>
            <a:r>
              <a:rPr dirty="0" sz="1200" spc="-20" b="1">
                <a:latin typeface="Arial"/>
                <a:cs typeface="Arial"/>
              </a:rPr>
              <a:t>KNOW…</a:t>
            </a:r>
            <a:endParaRPr sz="1200">
              <a:latin typeface="Arial"/>
              <a:cs typeface="Arial"/>
            </a:endParaRPr>
          </a:p>
          <a:p>
            <a:pPr marL="12700" marR="88900" indent="115570">
              <a:lnSpc>
                <a:spcPct val="100000"/>
              </a:lnSpc>
              <a:spcBef>
                <a:spcPts val="1140"/>
              </a:spcBef>
              <a:buSzPct val="88888"/>
              <a:buFont typeface="Segoe UI Symbol"/>
              <a:buChar char="✓"/>
              <a:tabLst>
                <a:tab pos="128270" algn="l"/>
              </a:tabLst>
            </a:pPr>
            <a:r>
              <a:rPr dirty="0" sz="900">
                <a:latin typeface="Arial"/>
                <a:cs typeface="Arial"/>
              </a:rPr>
              <a:t>All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grain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products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are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wholegrain </a:t>
            </a:r>
            <a:r>
              <a:rPr dirty="0" sz="900" spc="-20">
                <a:latin typeface="Arial"/>
                <a:cs typeface="Arial"/>
              </a:rPr>
              <a:t>rich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egoe UI Symbol"/>
              <a:buChar char="✓"/>
            </a:pPr>
            <a:endParaRPr sz="900">
              <a:latin typeface="Arial"/>
              <a:cs typeface="Arial"/>
            </a:endParaRPr>
          </a:p>
          <a:p>
            <a:pPr marL="12700" marR="5080" indent="115570">
              <a:lnSpc>
                <a:spcPct val="100000"/>
              </a:lnSpc>
              <a:buSzPct val="88888"/>
              <a:buFont typeface="Segoe UI Symbol"/>
              <a:buChar char="✓"/>
              <a:tabLst>
                <a:tab pos="128270" algn="l"/>
              </a:tabLst>
            </a:pPr>
            <a:r>
              <a:rPr dirty="0" sz="900">
                <a:latin typeface="Arial"/>
                <a:cs typeface="Arial"/>
              </a:rPr>
              <a:t>There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are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no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pork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products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on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this menu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egoe UI Symbol"/>
              <a:buChar char="✓"/>
            </a:pPr>
            <a:endParaRPr sz="900">
              <a:latin typeface="Arial"/>
              <a:cs typeface="Arial"/>
            </a:endParaRPr>
          </a:p>
          <a:p>
            <a:pPr marL="12700" marR="125095" indent="115570">
              <a:lnSpc>
                <a:spcPct val="100000"/>
              </a:lnSpc>
              <a:buSzPct val="88888"/>
              <a:buFont typeface="Segoe UI Symbol"/>
              <a:buChar char="✓"/>
              <a:tabLst>
                <a:tab pos="128270" algn="l"/>
              </a:tabLst>
            </a:pPr>
            <a:r>
              <a:rPr dirty="0" sz="900">
                <a:latin typeface="Arial"/>
                <a:cs typeface="Arial"/>
              </a:rPr>
              <a:t>Meats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are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lean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cheeses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are </a:t>
            </a:r>
            <a:r>
              <a:rPr dirty="0" sz="900">
                <a:latin typeface="Arial"/>
                <a:cs typeface="Arial"/>
              </a:rPr>
              <a:t>low</a:t>
            </a:r>
            <a:r>
              <a:rPr dirty="0" sz="900" spc="4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fat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egoe UI Symbol"/>
              <a:buChar char="✓"/>
            </a:pPr>
            <a:endParaRPr sz="900">
              <a:latin typeface="Arial"/>
              <a:cs typeface="Arial"/>
            </a:endParaRPr>
          </a:p>
          <a:p>
            <a:pPr marL="12700" marR="92710" indent="115570">
              <a:lnSpc>
                <a:spcPct val="100000"/>
              </a:lnSpc>
              <a:buSzPct val="88888"/>
              <a:buFont typeface="Segoe UI Symbol"/>
              <a:buChar char="✓"/>
              <a:tabLst>
                <a:tab pos="128270" algn="l"/>
              </a:tabLst>
            </a:pPr>
            <a:r>
              <a:rPr dirty="0" sz="900">
                <a:latin typeface="Arial"/>
                <a:cs typeface="Arial"/>
              </a:rPr>
              <a:t>All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products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contain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Zero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Trans </a:t>
            </a:r>
            <a:r>
              <a:rPr dirty="0" sz="900">
                <a:latin typeface="Arial"/>
                <a:cs typeface="Arial"/>
              </a:rPr>
              <a:t>Fats,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No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Artificial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Colors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and </a:t>
            </a:r>
            <a:r>
              <a:rPr dirty="0" sz="900">
                <a:latin typeface="Arial"/>
                <a:cs typeface="Arial"/>
              </a:rPr>
              <a:t>Sweeteners,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No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High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Fructose </a:t>
            </a:r>
            <a:r>
              <a:rPr dirty="0" sz="900">
                <a:latin typeface="Arial"/>
                <a:cs typeface="Arial"/>
              </a:rPr>
              <a:t>Corn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Syrup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629855" y="3923372"/>
            <a:ext cx="9740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Milk</a:t>
            </a:r>
            <a:r>
              <a:rPr dirty="0" sz="1200" spc="5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Choices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7629855" y="4251426"/>
            <a:ext cx="11277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1%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Unflavored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Milk </a:t>
            </a:r>
            <a:r>
              <a:rPr dirty="0" sz="900">
                <a:latin typeface="Arial"/>
                <a:cs typeface="Arial"/>
              </a:rPr>
              <a:t>Skim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Unflavored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Milk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7629855" y="4662906"/>
            <a:ext cx="68961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Arial"/>
                <a:cs typeface="Arial"/>
              </a:rPr>
              <a:t>Please</a:t>
            </a:r>
            <a:r>
              <a:rPr dirty="0" sz="900" spc="70" b="1">
                <a:latin typeface="Arial"/>
                <a:cs typeface="Arial"/>
              </a:rPr>
              <a:t> </a:t>
            </a:r>
            <a:r>
              <a:rPr dirty="0" sz="900" spc="-20" b="1">
                <a:latin typeface="Arial"/>
                <a:cs typeface="Arial"/>
              </a:rPr>
              <a:t>Note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7629855" y="4937226"/>
            <a:ext cx="18097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Locally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Grown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Component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Served Daily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7629855" y="5348706"/>
            <a:ext cx="13893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Menu</a:t>
            </a:r>
            <a:r>
              <a:rPr dirty="0" sz="900" spc="3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is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subject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to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change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7629855" y="5623026"/>
            <a:ext cx="15189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Vegetarian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Meal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Options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are </a:t>
            </a:r>
            <a:r>
              <a:rPr dirty="0" sz="900">
                <a:latin typeface="Arial"/>
                <a:cs typeface="Arial"/>
              </a:rPr>
              <a:t>indicated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with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</a:t>
            </a:r>
            <a:r>
              <a:rPr dirty="0" sz="900" spc="6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“V”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894395" y="1686598"/>
            <a:ext cx="1016635" cy="81280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algn="ctr" marL="12065" marR="5080">
              <a:lnSpc>
                <a:spcPts val="1000"/>
              </a:lnSpc>
              <a:spcBef>
                <a:spcPts val="300"/>
              </a:spcBef>
            </a:pPr>
            <a:r>
              <a:rPr dirty="0" sz="1000" spc="-25">
                <a:latin typeface="Arial"/>
                <a:cs typeface="Arial"/>
              </a:rPr>
              <a:t>Chicken </a:t>
            </a:r>
            <a:r>
              <a:rPr dirty="0" sz="1000" spc="-10">
                <a:latin typeface="Arial"/>
                <a:cs typeface="Arial"/>
              </a:rPr>
              <a:t>Breast </a:t>
            </a:r>
            <a:r>
              <a:rPr dirty="0" sz="1000" spc="-25">
                <a:latin typeface="Arial"/>
                <a:cs typeface="Arial"/>
              </a:rPr>
              <a:t>Sandwich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w/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Baby </a:t>
            </a:r>
            <a:r>
              <a:rPr dirty="0" sz="1000" spc="-25">
                <a:latin typeface="Arial"/>
                <a:cs typeface="Arial"/>
              </a:rPr>
              <a:t>Carrots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&amp;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Ranch Dressing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dirty="0" sz="1000" spc="-25">
                <a:latin typeface="Arial"/>
                <a:cs typeface="Arial"/>
              </a:rPr>
              <a:t>Fresh </a:t>
            </a:r>
            <a:r>
              <a:rPr dirty="0" sz="1000" spc="-20">
                <a:latin typeface="Arial"/>
                <a:cs typeface="Arial"/>
              </a:rPr>
              <a:t>Pear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265042" y="1787232"/>
            <a:ext cx="1052830" cy="55880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algn="ctr" marL="12700" marR="5080">
              <a:lnSpc>
                <a:spcPts val="1000"/>
              </a:lnSpc>
              <a:spcBef>
                <a:spcPts val="300"/>
              </a:spcBef>
            </a:pPr>
            <a:r>
              <a:rPr dirty="0" sz="1000" spc="-25">
                <a:latin typeface="Arial"/>
                <a:cs typeface="Arial"/>
              </a:rPr>
              <a:t>Chicken Fingers </a:t>
            </a:r>
            <a:r>
              <a:rPr dirty="0" sz="1000" spc="-35">
                <a:latin typeface="Arial"/>
                <a:cs typeface="Arial"/>
              </a:rPr>
              <a:t>w/ </a:t>
            </a:r>
            <a:r>
              <a:rPr dirty="0" sz="1000" spc="-25">
                <a:latin typeface="Arial"/>
                <a:cs typeface="Arial"/>
              </a:rPr>
              <a:t>Ketchup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&amp;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Corn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dirty="0" sz="1000" spc="-25">
                <a:latin typeface="Arial"/>
                <a:cs typeface="Arial"/>
              </a:rPr>
              <a:t>Fresh </a:t>
            </a:r>
            <a:r>
              <a:rPr dirty="0" sz="1000" spc="-10">
                <a:latin typeface="Arial"/>
                <a:cs typeface="Arial"/>
              </a:rPr>
              <a:t>Apple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599292" y="1673529"/>
            <a:ext cx="1202690" cy="93980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algn="ctr" marL="132080" marR="124460">
              <a:lnSpc>
                <a:spcPts val="1000"/>
              </a:lnSpc>
              <a:spcBef>
                <a:spcPts val="300"/>
              </a:spcBef>
            </a:pPr>
            <a:r>
              <a:rPr dirty="0" sz="1000" spc="-25">
                <a:latin typeface="Arial"/>
                <a:cs typeface="Arial"/>
              </a:rPr>
              <a:t>Turkey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&amp;</a:t>
            </a:r>
            <a:r>
              <a:rPr dirty="0" sz="1000" spc="-35">
                <a:latin typeface="Arial"/>
                <a:cs typeface="Arial"/>
              </a:rPr>
              <a:t> Cheese </a:t>
            </a:r>
            <a:r>
              <a:rPr dirty="0" sz="1000" spc="-10">
                <a:latin typeface="Arial"/>
                <a:cs typeface="Arial"/>
              </a:rPr>
              <a:t>Sandwich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Arial"/>
              <a:cs typeface="Arial"/>
            </a:endParaRPr>
          </a:p>
          <a:p>
            <a:pPr algn="ctr" marL="12700" marR="5080">
              <a:lnSpc>
                <a:spcPts val="1000"/>
              </a:lnSpc>
            </a:pPr>
            <a:r>
              <a:rPr dirty="0" sz="1000" spc="-25">
                <a:latin typeface="Arial"/>
                <a:cs typeface="Arial"/>
              </a:rPr>
              <a:t>Garden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Side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Salad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w/ Ranch </a:t>
            </a:r>
            <a:r>
              <a:rPr dirty="0" sz="1000" spc="-10">
                <a:latin typeface="Arial"/>
                <a:cs typeface="Arial"/>
              </a:rPr>
              <a:t>Dressing</a:t>
            </a:r>
            <a:endParaRPr sz="1000">
              <a:latin typeface="Arial"/>
              <a:cs typeface="Arial"/>
            </a:endParaRPr>
          </a:p>
          <a:p>
            <a:pPr marL="203200">
              <a:lnSpc>
                <a:spcPct val="100000"/>
              </a:lnSpc>
              <a:spcBef>
                <a:spcPts val="800"/>
              </a:spcBef>
            </a:pPr>
            <a:r>
              <a:rPr dirty="0" sz="1000" spc="-30">
                <a:latin typeface="Arial"/>
                <a:cs typeface="Arial"/>
              </a:rPr>
              <a:t>Pineapple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Cup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6067526" y="1673529"/>
            <a:ext cx="1059815" cy="81280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algn="ctr" marL="12700" marR="5080">
              <a:lnSpc>
                <a:spcPts val="1000"/>
              </a:lnSpc>
              <a:spcBef>
                <a:spcPts val="300"/>
              </a:spcBef>
            </a:pPr>
            <a:r>
              <a:rPr dirty="0" sz="1000" spc="-25">
                <a:latin typeface="Arial"/>
                <a:cs typeface="Arial"/>
              </a:rPr>
              <a:t>Home-</a:t>
            </a:r>
            <a:r>
              <a:rPr dirty="0" sz="1000" spc="-10">
                <a:latin typeface="Arial"/>
                <a:cs typeface="Arial"/>
              </a:rPr>
              <a:t>Style </a:t>
            </a:r>
            <a:r>
              <a:rPr dirty="0" sz="1000" spc="-25">
                <a:latin typeface="Arial"/>
                <a:cs typeface="Arial"/>
              </a:rPr>
              <a:t>Macaroni </a:t>
            </a:r>
            <a:r>
              <a:rPr dirty="0" sz="1000" spc="-50">
                <a:latin typeface="Arial"/>
                <a:cs typeface="Arial"/>
              </a:rPr>
              <a:t>&amp;</a:t>
            </a:r>
            <a:r>
              <a:rPr dirty="0" sz="1000" spc="50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Cheese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w/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Broccoli </a:t>
            </a:r>
            <a:r>
              <a:rPr dirty="0" sz="1000" spc="-25">
                <a:latin typeface="Arial"/>
                <a:cs typeface="Arial"/>
              </a:rPr>
              <a:t>(V)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dirty="0" sz="1000" spc="-25">
                <a:latin typeface="Arial"/>
                <a:cs typeface="Arial"/>
              </a:rPr>
              <a:t>Fresh </a:t>
            </a:r>
            <a:r>
              <a:rPr dirty="0" sz="1000" spc="-10">
                <a:latin typeface="Arial"/>
                <a:cs typeface="Arial"/>
              </a:rPr>
              <a:t>Apple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523671" y="2997365"/>
            <a:ext cx="988694" cy="55880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algn="ctr" marL="12700" marR="5080">
              <a:lnSpc>
                <a:spcPts val="1000"/>
              </a:lnSpc>
              <a:spcBef>
                <a:spcPts val="300"/>
              </a:spcBef>
            </a:pPr>
            <a:r>
              <a:rPr dirty="0" sz="1000" spc="-25">
                <a:latin typeface="Arial"/>
                <a:cs typeface="Arial"/>
              </a:rPr>
              <a:t>Chicken Bites w/ Roasted </a:t>
            </a:r>
            <a:r>
              <a:rPr dirty="0" sz="1000" spc="-35">
                <a:latin typeface="Arial"/>
                <a:cs typeface="Arial"/>
              </a:rPr>
              <a:t>Potatoes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dirty="0" sz="1000" spc="-25">
                <a:latin typeface="Arial"/>
                <a:cs typeface="Arial"/>
              </a:rPr>
              <a:t>Apple </a:t>
            </a:r>
            <a:r>
              <a:rPr dirty="0" sz="1000" spc="-10">
                <a:latin typeface="Arial"/>
                <a:cs typeface="Arial"/>
              </a:rPr>
              <a:t>Slices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901494" y="2973006"/>
            <a:ext cx="1002030" cy="55880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algn="ctr" marL="12700" marR="5080">
              <a:lnSpc>
                <a:spcPts val="1000"/>
              </a:lnSpc>
              <a:spcBef>
                <a:spcPts val="300"/>
              </a:spcBef>
            </a:pPr>
            <a:r>
              <a:rPr dirty="0" sz="1000" spc="-20">
                <a:latin typeface="Arial"/>
                <a:cs typeface="Arial"/>
              </a:rPr>
              <a:t>Hero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Sandwich</a:t>
            </a:r>
            <a:r>
              <a:rPr dirty="0" sz="1000" spc="-35">
                <a:latin typeface="Arial"/>
                <a:cs typeface="Arial"/>
              </a:rPr>
              <a:t> w/ </a:t>
            </a:r>
            <a:r>
              <a:rPr dirty="0" sz="1000" spc="-25">
                <a:latin typeface="Arial"/>
                <a:cs typeface="Arial"/>
              </a:rPr>
              <a:t>Potato </a:t>
            </a:r>
            <a:r>
              <a:rPr dirty="0" sz="1000" spc="-10">
                <a:latin typeface="Arial"/>
                <a:cs typeface="Arial"/>
              </a:rPr>
              <a:t>Salad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dirty="0" sz="1000" spc="-25">
                <a:latin typeface="Arial"/>
                <a:cs typeface="Arial"/>
              </a:rPr>
              <a:t>Fresh </a:t>
            </a:r>
            <a:r>
              <a:rPr dirty="0" sz="1000" spc="-10">
                <a:latin typeface="Arial"/>
                <a:cs typeface="Arial"/>
              </a:rPr>
              <a:t>Apple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183394" y="2940519"/>
            <a:ext cx="1175385" cy="68580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algn="ctr" marL="12700" marR="5080" indent="-635">
              <a:lnSpc>
                <a:spcPts val="1000"/>
              </a:lnSpc>
              <a:spcBef>
                <a:spcPts val="300"/>
              </a:spcBef>
            </a:pPr>
            <a:r>
              <a:rPr dirty="0" sz="1000" spc="-25">
                <a:latin typeface="Arial"/>
                <a:cs typeface="Arial"/>
              </a:rPr>
              <a:t>Cheese Raviolis in Tomato Sauce w/ Italian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Vegetables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(V)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dirty="0" sz="1000" spc="-25">
                <a:latin typeface="Arial"/>
                <a:cs typeface="Arial"/>
              </a:rPr>
              <a:t>Fresh </a:t>
            </a:r>
            <a:r>
              <a:rPr dirty="0" sz="1000" spc="-20">
                <a:latin typeface="Arial"/>
                <a:cs typeface="Arial"/>
              </a:rPr>
              <a:t>Pear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562309" y="2826816"/>
            <a:ext cx="1228090" cy="106680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algn="ctr" marL="12065" marR="5080">
              <a:lnSpc>
                <a:spcPts val="1000"/>
              </a:lnSpc>
              <a:spcBef>
                <a:spcPts val="300"/>
              </a:spcBef>
            </a:pPr>
            <a:r>
              <a:rPr dirty="0" sz="1000" spc="-25">
                <a:latin typeface="Arial"/>
                <a:cs typeface="Arial"/>
              </a:rPr>
              <a:t>Honey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Bagel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w/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Butter Mozzarella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String Cheese(V)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Arial"/>
              <a:cs typeface="Arial"/>
            </a:endParaRPr>
          </a:p>
          <a:p>
            <a:pPr algn="ctr" marL="24765" marR="17780">
              <a:lnSpc>
                <a:spcPts val="1000"/>
              </a:lnSpc>
            </a:pPr>
            <a:r>
              <a:rPr dirty="0" sz="1000" spc="-25">
                <a:latin typeface="Arial"/>
                <a:cs typeface="Arial"/>
              </a:rPr>
              <a:t>Garden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Side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Salad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w/ Ranch </a:t>
            </a:r>
            <a:r>
              <a:rPr dirty="0" sz="1000" spc="-10">
                <a:latin typeface="Arial"/>
                <a:cs typeface="Arial"/>
              </a:rPr>
              <a:t>Dressing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dirty="0" sz="1000" spc="-25">
                <a:latin typeface="Arial"/>
                <a:cs typeface="Arial"/>
              </a:rPr>
              <a:t>Fresh </a:t>
            </a:r>
            <a:r>
              <a:rPr dirty="0" sz="1000" spc="-10">
                <a:latin typeface="Arial"/>
                <a:cs typeface="Arial"/>
              </a:rPr>
              <a:t>Orange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6026086" y="2875546"/>
            <a:ext cx="1137920" cy="93980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algn="ctr" marL="12065" marR="5080" indent="-3175">
              <a:lnSpc>
                <a:spcPts val="1000"/>
              </a:lnSpc>
              <a:spcBef>
                <a:spcPts val="300"/>
              </a:spcBef>
            </a:pPr>
            <a:r>
              <a:rPr dirty="0" sz="1000" spc="-25">
                <a:latin typeface="Arial"/>
                <a:cs typeface="Arial"/>
              </a:rPr>
              <a:t>Penne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w/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Tomato </a:t>
            </a:r>
            <a:r>
              <a:rPr dirty="0" sz="1000" spc="-25">
                <a:latin typeface="Arial"/>
                <a:cs typeface="Arial"/>
              </a:rPr>
              <a:t>Sauce,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Mozzarella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&amp; </a:t>
            </a:r>
            <a:r>
              <a:rPr dirty="0" sz="1000" spc="-25">
                <a:latin typeface="Arial"/>
                <a:cs typeface="Arial"/>
              </a:rPr>
              <a:t>Ricotta Cheese (V)</a:t>
            </a:r>
            <a:endParaRPr sz="1000">
              <a:latin typeface="Arial"/>
              <a:cs typeface="Arial"/>
            </a:endParaRPr>
          </a:p>
          <a:p>
            <a:pPr algn="ctr" marL="88265" marR="83820">
              <a:lnSpc>
                <a:spcPct val="166700"/>
              </a:lnSpc>
            </a:pPr>
            <a:r>
              <a:rPr dirty="0" sz="1000" spc="-25">
                <a:latin typeface="Arial"/>
                <a:cs typeface="Arial"/>
              </a:rPr>
              <a:t>Italian </a:t>
            </a:r>
            <a:r>
              <a:rPr dirty="0" sz="1000" spc="-30">
                <a:latin typeface="Arial"/>
                <a:cs typeface="Arial"/>
              </a:rPr>
              <a:t>Vegetables </a:t>
            </a:r>
            <a:r>
              <a:rPr dirty="0" sz="1000" spc="-25">
                <a:latin typeface="Arial"/>
                <a:cs typeface="Arial"/>
              </a:rPr>
              <a:t>Fresh </a:t>
            </a:r>
            <a:r>
              <a:rPr dirty="0" sz="1000" spc="-10">
                <a:latin typeface="Arial"/>
                <a:cs typeface="Arial"/>
              </a:rPr>
              <a:t>Apple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342226" y="4158780"/>
            <a:ext cx="1303020" cy="55880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algn="ctr" marL="12700" marR="5080">
              <a:lnSpc>
                <a:spcPts val="1000"/>
              </a:lnSpc>
              <a:spcBef>
                <a:spcPts val="300"/>
              </a:spcBef>
            </a:pPr>
            <a:r>
              <a:rPr dirty="0" sz="1000" spc="-20">
                <a:latin typeface="Arial"/>
                <a:cs typeface="Arial"/>
              </a:rPr>
              <a:t>Beef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Burger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w/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Ketchup </a:t>
            </a:r>
            <a:r>
              <a:rPr dirty="0" sz="1000">
                <a:latin typeface="Arial"/>
                <a:cs typeface="Arial"/>
              </a:rPr>
              <a:t>&amp;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Green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Beans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dirty="0" sz="1000" spc="-25">
                <a:latin typeface="Arial"/>
                <a:cs typeface="Arial"/>
              </a:rPr>
              <a:t>Apple </a:t>
            </a:r>
            <a:r>
              <a:rPr dirty="0" sz="1000" spc="-10">
                <a:latin typeface="Arial"/>
                <a:cs typeface="Arial"/>
              </a:rPr>
              <a:t>Slices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902510" y="4166895"/>
            <a:ext cx="1016635" cy="81280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algn="ctr" marL="12065" marR="5080">
              <a:lnSpc>
                <a:spcPts val="1000"/>
              </a:lnSpc>
              <a:spcBef>
                <a:spcPts val="300"/>
              </a:spcBef>
            </a:pPr>
            <a:r>
              <a:rPr dirty="0" sz="1000" spc="-25">
                <a:latin typeface="Arial"/>
                <a:cs typeface="Arial"/>
              </a:rPr>
              <a:t>Chicken </a:t>
            </a:r>
            <a:r>
              <a:rPr dirty="0" sz="1000" spc="-10">
                <a:latin typeface="Arial"/>
                <a:cs typeface="Arial"/>
              </a:rPr>
              <a:t>Breast </a:t>
            </a:r>
            <a:r>
              <a:rPr dirty="0" sz="1000" spc="-25">
                <a:latin typeface="Arial"/>
                <a:cs typeface="Arial"/>
              </a:rPr>
              <a:t>Sandwich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w/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Baby </a:t>
            </a:r>
            <a:r>
              <a:rPr dirty="0" sz="1000" spc="-25">
                <a:latin typeface="Arial"/>
                <a:cs typeface="Arial"/>
              </a:rPr>
              <a:t>Carrots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&amp;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Ranch Dressing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dirty="0" sz="1000" spc="-25">
                <a:latin typeface="Arial"/>
                <a:cs typeface="Arial"/>
              </a:rPr>
              <a:t>Fresh </a:t>
            </a:r>
            <a:r>
              <a:rPr dirty="0" sz="1000" spc="-20">
                <a:latin typeface="Arial"/>
                <a:cs typeface="Arial"/>
              </a:rPr>
              <a:t>Pear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3188284" y="4158780"/>
            <a:ext cx="1263015" cy="55880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algn="ctr" marL="12700" marR="5080">
              <a:lnSpc>
                <a:spcPts val="1000"/>
              </a:lnSpc>
              <a:spcBef>
                <a:spcPts val="300"/>
              </a:spcBef>
            </a:pPr>
            <a:r>
              <a:rPr dirty="0" sz="1000" spc="-25">
                <a:latin typeface="Arial"/>
                <a:cs typeface="Arial"/>
              </a:rPr>
              <a:t>Penne Chicken </a:t>
            </a:r>
            <a:r>
              <a:rPr dirty="0" sz="1000" spc="-30">
                <a:latin typeface="Arial"/>
                <a:cs typeface="Arial"/>
              </a:rPr>
              <a:t>Alfredo </a:t>
            </a:r>
            <a:r>
              <a:rPr dirty="0" sz="1000" spc="-10">
                <a:latin typeface="Arial"/>
                <a:cs typeface="Arial"/>
              </a:rPr>
              <a:t>w/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Broccoli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dirty="0" sz="1000" spc="-25">
                <a:latin typeface="Arial"/>
                <a:cs typeface="Arial"/>
              </a:rPr>
              <a:t>Fresh </a:t>
            </a:r>
            <a:r>
              <a:rPr dirty="0" sz="1000" spc="-10">
                <a:latin typeface="Arial"/>
                <a:cs typeface="Arial"/>
              </a:rPr>
              <a:t>Apple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623663" y="4110050"/>
            <a:ext cx="1202690" cy="93980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algn="ctr" marL="132080" marR="124460">
              <a:lnSpc>
                <a:spcPts val="1000"/>
              </a:lnSpc>
              <a:spcBef>
                <a:spcPts val="300"/>
              </a:spcBef>
            </a:pPr>
            <a:r>
              <a:rPr dirty="0" sz="1000" spc="-25">
                <a:latin typeface="Arial"/>
                <a:cs typeface="Arial"/>
              </a:rPr>
              <a:t>Turkey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&amp;</a:t>
            </a:r>
            <a:r>
              <a:rPr dirty="0" sz="1000" spc="-35">
                <a:latin typeface="Arial"/>
                <a:cs typeface="Arial"/>
              </a:rPr>
              <a:t> Cheese </a:t>
            </a:r>
            <a:r>
              <a:rPr dirty="0" sz="1000" spc="-10">
                <a:latin typeface="Arial"/>
                <a:cs typeface="Arial"/>
              </a:rPr>
              <a:t>Sandwich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Arial"/>
              <a:cs typeface="Arial"/>
            </a:endParaRPr>
          </a:p>
          <a:p>
            <a:pPr algn="ctr" marL="12700" marR="5080">
              <a:lnSpc>
                <a:spcPts val="1000"/>
              </a:lnSpc>
            </a:pPr>
            <a:r>
              <a:rPr dirty="0" sz="1000" spc="-25">
                <a:latin typeface="Arial"/>
                <a:cs typeface="Arial"/>
              </a:rPr>
              <a:t>Garden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Side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Salad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w/ Ranch </a:t>
            </a:r>
            <a:r>
              <a:rPr dirty="0" sz="1000" spc="-10">
                <a:latin typeface="Arial"/>
                <a:cs typeface="Arial"/>
              </a:rPr>
              <a:t>Dressing</a:t>
            </a:r>
            <a:endParaRPr sz="1000">
              <a:latin typeface="Arial"/>
              <a:cs typeface="Arial"/>
            </a:endParaRPr>
          </a:p>
          <a:p>
            <a:pPr marL="203200">
              <a:lnSpc>
                <a:spcPct val="100000"/>
              </a:lnSpc>
              <a:spcBef>
                <a:spcPts val="800"/>
              </a:spcBef>
            </a:pPr>
            <a:r>
              <a:rPr dirty="0" sz="1000" spc="-30">
                <a:latin typeface="Arial"/>
                <a:cs typeface="Arial"/>
              </a:rPr>
              <a:t>Pineapple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Cup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6000280" y="4166895"/>
            <a:ext cx="1202690" cy="812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Arial"/>
                <a:cs typeface="Arial"/>
              </a:rPr>
              <a:t>Cheese Pizza (V)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Arial"/>
              <a:cs typeface="Arial"/>
            </a:endParaRPr>
          </a:p>
          <a:p>
            <a:pPr algn="ctr" marL="12700" marR="5080">
              <a:lnSpc>
                <a:spcPts val="1000"/>
              </a:lnSpc>
            </a:pPr>
            <a:r>
              <a:rPr dirty="0" sz="1000" spc="-25">
                <a:latin typeface="Arial"/>
                <a:cs typeface="Arial"/>
              </a:rPr>
              <a:t>Garden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Side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Salad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w/ Ranch </a:t>
            </a:r>
            <a:r>
              <a:rPr dirty="0" sz="1000" spc="-10">
                <a:latin typeface="Arial"/>
                <a:cs typeface="Arial"/>
              </a:rPr>
              <a:t>Dressing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dirty="0" sz="1000" spc="-25">
                <a:latin typeface="Arial"/>
                <a:cs typeface="Arial"/>
              </a:rPr>
              <a:t>Fresh </a:t>
            </a:r>
            <a:r>
              <a:rPr dirty="0" sz="1000" spc="-10">
                <a:latin typeface="Arial"/>
                <a:cs typeface="Arial"/>
              </a:rPr>
              <a:t>Apple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27443" y="5393283"/>
            <a:ext cx="120523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3840" marR="5080" indent="-231775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Arial"/>
                <a:cs typeface="Arial"/>
              </a:rPr>
              <a:t>Chicken Parmesan w/ Green </a:t>
            </a:r>
            <a:r>
              <a:rPr dirty="0" sz="1000" spc="-10">
                <a:latin typeface="Arial"/>
                <a:cs typeface="Arial"/>
              </a:rPr>
              <a:t>Beans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685380" y="5850483"/>
            <a:ext cx="6896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Arial"/>
                <a:cs typeface="Arial"/>
              </a:rPr>
              <a:t>Apple </a:t>
            </a:r>
            <a:r>
              <a:rPr dirty="0" sz="1000" spc="-20">
                <a:latin typeface="Arial"/>
                <a:cs typeface="Arial"/>
              </a:rPr>
              <a:t>Slices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893366" y="5377040"/>
            <a:ext cx="100266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4940" marR="5080" indent="-142875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latin typeface="Arial"/>
                <a:cs typeface="Arial"/>
              </a:rPr>
              <a:t>Hero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Sandwich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w/ Potato </a:t>
            </a:r>
            <a:r>
              <a:rPr dirty="0" sz="1000" spc="-10">
                <a:latin typeface="Arial"/>
                <a:cs typeface="Arial"/>
              </a:rPr>
              <a:t>Salad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2007514" y="5834239"/>
            <a:ext cx="77406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Arial"/>
                <a:cs typeface="Arial"/>
              </a:rPr>
              <a:t>Fresh </a:t>
            </a:r>
            <a:r>
              <a:rPr dirty="0" sz="1000" spc="-20">
                <a:latin typeface="Arial"/>
                <a:cs typeface="Arial"/>
              </a:rPr>
              <a:t>Orange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3290773" y="5368912"/>
            <a:ext cx="10179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670" marR="5080" indent="-14604">
              <a:lnSpc>
                <a:spcPct val="100000"/>
              </a:lnSpc>
              <a:spcBef>
                <a:spcPts val="100"/>
              </a:spcBef>
            </a:pPr>
            <a:r>
              <a:rPr dirty="0" sz="1000" spc="-30">
                <a:latin typeface="Arial"/>
                <a:cs typeface="Arial"/>
              </a:rPr>
              <a:t>Salisbury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Steak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w/ Roasted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Potatoes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3487330" y="5826112"/>
            <a:ext cx="6248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Arial"/>
                <a:cs typeface="Arial"/>
              </a:rPr>
              <a:t>Fresh </a:t>
            </a:r>
            <a:r>
              <a:rPr dirty="0" sz="1000" spc="-20">
                <a:latin typeface="Arial"/>
                <a:cs typeface="Arial"/>
              </a:rPr>
              <a:t>Pear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4484522" y="5241632"/>
            <a:ext cx="14077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53035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Honey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Bagel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w/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Butter </a:t>
            </a:r>
            <a:r>
              <a:rPr dirty="0" sz="900" spc="-30">
                <a:latin typeface="Arial"/>
                <a:cs typeface="Arial"/>
              </a:rPr>
              <a:t>Mozzarella</a:t>
            </a:r>
            <a:r>
              <a:rPr dirty="0" sz="90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String</a:t>
            </a:r>
            <a:r>
              <a:rPr dirty="0" sz="900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Cheese(V)</a:t>
            </a:r>
            <a:endParaRPr sz="9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4648873" y="5653113"/>
            <a:ext cx="10788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3035" marR="5080" indent="-14097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Garden Side Salad w/ Ranch </a:t>
            </a:r>
            <a:r>
              <a:rPr dirty="0" sz="900" spc="-10">
                <a:latin typeface="Arial"/>
                <a:cs typeface="Arial"/>
              </a:rPr>
              <a:t>Dressing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4883556" y="6064593"/>
            <a:ext cx="609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Fresh </a:t>
            </a:r>
            <a:r>
              <a:rPr dirty="0" sz="900" spc="-20">
                <a:latin typeface="Arial"/>
                <a:cs typeface="Arial"/>
              </a:rPr>
              <a:t>Apple</a:t>
            </a:r>
            <a:endParaRPr sz="9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5973013" y="5325135"/>
            <a:ext cx="125285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7815" marR="5080" indent="-28575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Arial"/>
                <a:cs typeface="Arial"/>
              </a:rPr>
              <a:t>Turkey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Fajita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w/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Brown </a:t>
            </a:r>
            <a:r>
              <a:rPr dirty="0" sz="1000" spc="-20">
                <a:latin typeface="Arial"/>
                <a:cs typeface="Arial"/>
              </a:rPr>
              <a:t>Rice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&amp;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Corn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6258433" y="5782335"/>
            <a:ext cx="67818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Arial"/>
                <a:cs typeface="Arial"/>
              </a:rPr>
              <a:t>Fresh </a:t>
            </a:r>
            <a:r>
              <a:rPr dirty="0" sz="1000" spc="-20">
                <a:latin typeface="Arial"/>
                <a:cs typeface="Arial"/>
              </a:rPr>
              <a:t>Apple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1882216" y="6457226"/>
            <a:ext cx="1016635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Arial"/>
                <a:cs typeface="Arial"/>
              </a:rPr>
              <a:t>Chicken </a:t>
            </a:r>
            <a:r>
              <a:rPr dirty="0" sz="1000" spc="-10">
                <a:latin typeface="Arial"/>
                <a:cs typeface="Arial"/>
              </a:rPr>
              <a:t>Breast </a:t>
            </a:r>
            <a:r>
              <a:rPr dirty="0" sz="1000" spc="-25">
                <a:latin typeface="Arial"/>
                <a:cs typeface="Arial"/>
              </a:rPr>
              <a:t>Sandwich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w/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Baby </a:t>
            </a:r>
            <a:r>
              <a:rPr dirty="0" sz="1000" spc="-25">
                <a:latin typeface="Arial"/>
                <a:cs typeface="Arial"/>
              </a:rPr>
              <a:t>Carrots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&amp;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Ranch Dressing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2078215" y="7219229"/>
            <a:ext cx="6248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Arial"/>
                <a:cs typeface="Arial"/>
              </a:rPr>
              <a:t>Fresh </a:t>
            </a:r>
            <a:r>
              <a:rPr dirty="0" sz="1000" spc="-20">
                <a:latin typeface="Arial"/>
                <a:cs typeface="Arial"/>
              </a:rPr>
              <a:t>Pear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474535" y="1643710"/>
            <a:ext cx="1021715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Chicken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Meatballs</a:t>
            </a:r>
            <a:r>
              <a:rPr dirty="0" sz="90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in Tomato Sauce w/ </a:t>
            </a:r>
            <a:r>
              <a:rPr dirty="0" sz="900" spc="-30">
                <a:latin typeface="Arial"/>
                <a:cs typeface="Arial"/>
              </a:rPr>
              <a:t>Mozzarella</a:t>
            </a:r>
            <a:r>
              <a:rPr dirty="0" sz="900" spc="2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Cheese</a:t>
            </a:r>
            <a:endParaRPr sz="9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544563" y="2192350"/>
            <a:ext cx="8820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Italian Vegetables</a:t>
            </a:r>
            <a:endParaRPr sz="9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675665" y="2466670"/>
            <a:ext cx="6197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Apple </a:t>
            </a:r>
            <a:r>
              <a:rPr dirty="0" sz="900" spc="-20">
                <a:latin typeface="Arial"/>
                <a:cs typeface="Arial"/>
              </a:rPr>
              <a:t>Slices</a:t>
            </a:r>
            <a:endParaRPr sz="9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547636" y="6448602"/>
            <a:ext cx="1021715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Chicken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Meatballs</a:t>
            </a:r>
            <a:r>
              <a:rPr dirty="0" sz="90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in Tomato Sauce w/ </a:t>
            </a:r>
            <a:r>
              <a:rPr dirty="0" sz="900" spc="-30">
                <a:latin typeface="Arial"/>
                <a:cs typeface="Arial"/>
              </a:rPr>
              <a:t>Mozzarella</a:t>
            </a:r>
            <a:r>
              <a:rPr dirty="0" sz="900" spc="2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Cheese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617664" y="6997242"/>
            <a:ext cx="8820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Italian Vegetables</a:t>
            </a:r>
            <a:endParaRPr sz="90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748753" y="7271563"/>
            <a:ext cx="6197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Apple </a:t>
            </a:r>
            <a:r>
              <a:rPr dirty="0" sz="900" spc="-20">
                <a:latin typeface="Arial"/>
                <a:cs typeface="Arial"/>
              </a:rPr>
              <a:t>Slices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Online2PDF.com</dc:creator>
  <dc:title>PowerPoint-Präsentation</dc:title>
  <dcterms:created xsi:type="dcterms:W3CDTF">2023-09-15T20:52:27Z</dcterms:created>
  <dcterms:modified xsi:type="dcterms:W3CDTF">2023-09-15T20:52:27Z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2023-09-12T00:00:00Z</vt:filetime>
  </property>
  <property fmtid="{D5CDD505-2E9C-101B-9397-08002B2CF9AE}" pid="3" name="Creator">
    <vt:lpwstr>Acrobat PDFMaker 23 for PowerPoint</vt:lpwstr>
  </property>
  <property fmtid="{D5CDD505-2E9C-101B-9397-08002B2CF9AE}" pid="4" name="LastSaved">
    <vt:filetime>2023-09-15T00:00:00Z</vt:filetime>
  </property>
  <property fmtid="{D5CDD505-2E9C-101B-9397-08002B2CF9AE}" pid="5" name="Producer">
    <vt:lpwstr>Adobe PDF Library 23.6.96</vt:lpwstr>
  </property>
</Properties>
</file>